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3" r:id="rId3"/>
    <p:sldId id="309" r:id="rId4"/>
    <p:sldId id="304" r:id="rId5"/>
    <p:sldId id="305" r:id="rId6"/>
    <p:sldId id="306" r:id="rId7"/>
    <p:sldId id="307" r:id="rId8"/>
    <p:sldId id="308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71" r:id="rId17"/>
    <p:sldId id="283" r:id="rId18"/>
    <p:sldId id="284" r:id="rId19"/>
    <p:sldId id="287" r:id="rId20"/>
    <p:sldId id="288" r:id="rId21"/>
    <p:sldId id="289" r:id="rId22"/>
    <p:sldId id="290" r:id="rId23"/>
    <p:sldId id="292" r:id="rId24"/>
    <p:sldId id="291" r:id="rId25"/>
    <p:sldId id="293" r:id="rId26"/>
    <p:sldId id="294" r:id="rId27"/>
    <p:sldId id="310" r:id="rId28"/>
  </p:sldIdLst>
  <p:sldSz cx="12192000" cy="6858000"/>
  <p:notesSz cx="6858000" cy="9144000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0">
          <p15:clr>
            <a:srgbClr val="A4A3A4"/>
          </p15:clr>
        </p15:guide>
        <p15:guide id="2" pos="218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5" autoAdjust="0"/>
    <p:restoredTop sz="50000" autoAdjust="0"/>
  </p:normalViewPr>
  <p:slideViewPr>
    <p:cSldViewPr snapToGrid="0" showGuides="1">
      <p:cViewPr varScale="1">
        <p:scale>
          <a:sx n="87" d="100"/>
          <a:sy n="87" d="100"/>
        </p:scale>
        <p:origin x="476" y="48"/>
      </p:cViewPr>
      <p:guideLst>
        <p:guide orient="horz" pos="2130"/>
        <p:guide pos="3882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-2467" y="-92"/>
      </p:cViewPr>
      <p:guideLst>
        <p:guide orient="horz" pos="2840"/>
        <p:guide pos="218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D100F9E-363E-480A-B253-7BCD38F417B4}" type="datetimeFigureOut">
              <a:rPr lang="en-US"/>
              <a:t>5/15/2023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22D0B1-17F9-4BFF-8DCE-99C99879F7B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0D12DA2F-BAEB-4F42-9088-52BE0A53EC30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12DA2F-BAEB-4F42-9088-52BE0A53EC30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6D1D029-2B8F-4221-94DC-D759FB52A9E4}" type="slidenum">
              <a:rPr lang="zh-CN" altLang="en-US" sz="1200" smtClean="0"/>
              <a:t>19</a:t>
            </a:fld>
            <a:endParaRPr lang="en-US" altLang="zh-CN" sz="12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1" rIns="90487" bIns="44451"/>
          <a:lstStyle/>
          <a:p>
            <a:pPr eaLnBrk="1" hangingPunct="1"/>
            <a:endParaRPr lang="zh-CN" altLang="en-US"/>
          </a:p>
        </p:txBody>
      </p:sp>
      <p:sp>
        <p:nvSpPr>
          <p:cNvPr id="2970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4013" y="692150"/>
            <a:ext cx="6151562" cy="346075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zd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821" y="95098"/>
            <a:ext cx="824179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320800" y="6248400"/>
            <a:ext cx="2540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0"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572000" y="6248400"/>
            <a:ext cx="3860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kumimoji="0"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144000" y="6248400"/>
            <a:ext cx="2540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0"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19DA507-8658-42B5-A162-83F313C167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22833" y="327025"/>
            <a:ext cx="2590800" cy="5334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50433" y="327025"/>
            <a:ext cx="7569200" cy="5334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327025"/>
            <a:ext cx="9245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50433" y="1546225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633633" y="1546225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633633" y="3679825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50433" y="1546225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33633" y="1546225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317500"/>
            <a:ext cx="924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50433" y="1546225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8" name="Picture 14" descr="zd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362" y="93661"/>
            <a:ext cx="79503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15"/>
          <p:cNvSpPr>
            <a:spLocks noChangeArrowheads="1"/>
          </p:cNvSpPr>
          <p:nvPr/>
        </p:nvSpPr>
        <p:spPr bwMode="auto">
          <a:xfrm>
            <a:off x="10466917" y="6453189"/>
            <a:ext cx="1725083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r" eaLnBrk="0" hangingPunct="0"/>
            <a:r>
              <a:rPr kumimoji="0" lang="en-US" altLang="zh-CN" sz="1000" b="1" dirty="0"/>
              <a:t>ZDMC</a:t>
            </a:r>
          </a:p>
        </p:txBody>
      </p:sp>
      <p:sp>
        <p:nvSpPr>
          <p:cNvPr id="1030" name="Rectangle 16"/>
          <p:cNvSpPr>
            <a:spLocks noChangeArrowheads="1"/>
          </p:cNvSpPr>
          <p:nvPr userDrawn="1"/>
        </p:nvSpPr>
        <p:spPr bwMode="auto">
          <a:xfrm>
            <a:off x="139700" y="6524625"/>
            <a:ext cx="2159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eaLnBrk="0" hangingPunct="0"/>
            <a:r>
              <a:rPr kumimoji="0" lang="en-US" altLang="zh-CN" sz="1000" b="1" dirty="0">
                <a:latin typeface="Helvetica" pitchFamily="34" charset="0"/>
              </a:rPr>
              <a:t>CMOS</a:t>
            </a:r>
            <a:r>
              <a:rPr kumimoji="0" lang="zh-CN" altLang="en-US" sz="1000" b="1" dirty="0">
                <a:latin typeface="Helvetica" pitchFamily="34" charset="0"/>
              </a:rPr>
              <a:t> </a:t>
            </a:r>
            <a:r>
              <a:rPr kumimoji="0" lang="en-US" altLang="en-US" sz="1000" b="1" dirty="0">
                <a:latin typeface="Helvetica" pitchFamily="34" charset="0"/>
              </a:rPr>
              <a:t>  (</a:t>
            </a:r>
            <a:fld id="{F8A0F053-4371-4135-BA7B-5F813B7DD220}" type="slidenum">
              <a:rPr kumimoji="0" lang="en-US" altLang="en-US" sz="1000" b="1">
                <a:latin typeface="Helvetica" pitchFamily="34" charset="0"/>
              </a:rPr>
              <a:t>‹#›</a:t>
            </a:fld>
            <a:r>
              <a:rPr kumimoji="0" lang="en-US" altLang="en-US" sz="1000" b="1" dirty="0">
                <a:latin typeface="Helvetica" pitchFamily="34" charset="0"/>
              </a:rPr>
              <a:t>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15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7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1.wmf"/><Relationship Id="rId3" Type="http://schemas.openxmlformats.org/officeDocument/2006/relationships/image" Target="../media/image18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23.bin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0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23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2.xml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illiam_Shockley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John_Bardeen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jpeg"/><Relationship Id="rId11" Type="http://schemas.openxmlformats.org/officeDocument/2006/relationships/image" Target="../media/image39.jpeg"/><Relationship Id="rId5" Type="http://schemas.openxmlformats.org/officeDocument/2006/relationships/image" Target="../media/image37.png"/><Relationship Id="rId10" Type="http://schemas.openxmlformats.org/officeDocument/2006/relationships/hyperlink" Target="https://en.wikipedia.org/wiki/Bell_Labs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en.wikipedia.org/wiki/Walter_Bratta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1700" y="1268413"/>
            <a:ext cx="7772400" cy="1752765"/>
          </a:xfrm>
        </p:spPr>
        <p:txBody>
          <a:bodyPr/>
          <a:lstStyle/>
          <a:p>
            <a:pPr algn="ctr" eaLnBrk="1" hangingPunct="1"/>
            <a:br>
              <a:rPr lang="en-US" altLang="zh-CN" sz="4000" dirty="0"/>
            </a:br>
            <a:r>
              <a:rPr lang="en-US" altLang="zh-CN" i="1" dirty="0"/>
              <a:t> </a:t>
            </a:r>
            <a:br>
              <a:rPr lang="en-US" altLang="zh-CN" i="1" dirty="0"/>
            </a:br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752850"/>
            <a:ext cx="6400800" cy="234315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 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浙江大学</a:t>
            </a:r>
          </a:p>
          <a:p>
            <a:pPr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信息与电子工程学院</a:t>
            </a:r>
          </a:p>
          <a:p>
            <a:pPr eaLnBrk="1" hangingPunct="1"/>
            <a:r>
              <a:rPr lang="en-US" altLang="zh-CN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liupeng@zju.edu.cn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858" name="Group 2"/>
          <p:cNvGrpSpPr/>
          <p:nvPr/>
        </p:nvGrpSpPr>
        <p:grpSpPr bwMode="auto">
          <a:xfrm>
            <a:off x="6635750" y="1525589"/>
            <a:ext cx="4032250" cy="4257675"/>
            <a:chOff x="1610" y="618"/>
            <a:chExt cx="2540" cy="2994"/>
          </a:xfrm>
        </p:grpSpPr>
        <p:sp>
          <p:nvSpPr>
            <p:cNvPr id="11311" name="AutoShape 3"/>
            <p:cNvSpPr>
              <a:spLocks noChangeArrowheads="1"/>
            </p:cNvSpPr>
            <p:nvPr/>
          </p:nvSpPr>
          <p:spPr bwMode="auto">
            <a:xfrm>
              <a:off x="1610" y="618"/>
              <a:ext cx="2540" cy="2994"/>
            </a:xfrm>
            <a:prstGeom prst="wedgeRectCallout">
              <a:avLst>
                <a:gd name="adj1" fmla="val -21731"/>
                <a:gd name="adj2" fmla="val 50569"/>
              </a:avLst>
            </a:prstGeom>
            <a:solidFill>
              <a:srgbClr val="FFFF99"/>
            </a:solidFill>
            <a:ln w="9525">
              <a:miter lim="800000"/>
            </a:ln>
            <a:effectLst/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flatTx/>
            </a:bodyPr>
            <a:lstStyle/>
            <a:p>
              <a:pPr algn="ctr"/>
              <a:endParaRPr lang="zh-CN" altLang="en-US" sz="4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1312" name="Group 4"/>
            <p:cNvGrpSpPr/>
            <p:nvPr/>
          </p:nvGrpSpPr>
          <p:grpSpPr bwMode="auto">
            <a:xfrm>
              <a:off x="1701" y="845"/>
              <a:ext cx="2338" cy="2659"/>
              <a:chOff x="3408" y="336"/>
              <a:chExt cx="2750" cy="2451"/>
            </a:xfrm>
          </p:grpSpPr>
          <p:sp>
            <p:nvSpPr>
              <p:cNvPr id="11313" name="Line 5"/>
              <p:cNvSpPr>
                <a:spLocks noChangeShapeType="1"/>
              </p:cNvSpPr>
              <p:nvPr/>
            </p:nvSpPr>
            <p:spPr bwMode="auto">
              <a:xfrm flipV="1">
                <a:off x="5423" y="1730"/>
                <a:ext cx="0" cy="4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4" name="Line 6"/>
              <p:cNvSpPr>
                <a:spLocks noChangeShapeType="1"/>
              </p:cNvSpPr>
              <p:nvPr/>
            </p:nvSpPr>
            <p:spPr bwMode="auto">
              <a:xfrm flipV="1">
                <a:off x="5039" y="1441"/>
                <a:ext cx="0" cy="2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5" name="Line 7"/>
              <p:cNvSpPr>
                <a:spLocks noChangeShapeType="1"/>
              </p:cNvSpPr>
              <p:nvPr/>
            </p:nvSpPr>
            <p:spPr bwMode="auto">
              <a:xfrm flipH="1" flipV="1">
                <a:off x="3551" y="1441"/>
                <a:ext cx="14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6" name="Line 8"/>
              <p:cNvSpPr>
                <a:spLocks noChangeShapeType="1"/>
              </p:cNvSpPr>
              <p:nvPr/>
            </p:nvSpPr>
            <p:spPr bwMode="auto">
              <a:xfrm flipV="1">
                <a:off x="5183" y="173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7" name="Line 9"/>
              <p:cNvSpPr>
                <a:spLocks noChangeShapeType="1"/>
              </p:cNvSpPr>
              <p:nvPr/>
            </p:nvSpPr>
            <p:spPr bwMode="auto">
              <a:xfrm flipV="1">
                <a:off x="5183" y="1585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8" name="Line 10"/>
              <p:cNvSpPr>
                <a:spLocks noChangeShapeType="1"/>
              </p:cNvSpPr>
              <p:nvPr/>
            </p:nvSpPr>
            <p:spPr bwMode="auto">
              <a:xfrm flipV="1">
                <a:off x="5183" y="14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9" name="Line 11"/>
              <p:cNvSpPr>
                <a:spLocks noChangeShapeType="1"/>
              </p:cNvSpPr>
              <p:nvPr/>
            </p:nvSpPr>
            <p:spPr bwMode="auto">
              <a:xfrm>
                <a:off x="5423" y="1105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0" name="Line 12"/>
              <p:cNvSpPr>
                <a:spLocks noChangeShapeType="1"/>
              </p:cNvSpPr>
              <p:nvPr/>
            </p:nvSpPr>
            <p:spPr bwMode="auto">
              <a:xfrm>
                <a:off x="5615" y="672"/>
                <a:ext cx="0" cy="9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1" name="Oval 13"/>
              <p:cNvSpPr>
                <a:spLocks noChangeArrowheads="1"/>
              </p:cNvSpPr>
              <p:nvPr/>
            </p:nvSpPr>
            <p:spPr bwMode="auto">
              <a:xfrm flipV="1">
                <a:off x="5591" y="939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22" name="Oval 14"/>
              <p:cNvSpPr>
                <a:spLocks noChangeArrowheads="1"/>
              </p:cNvSpPr>
              <p:nvPr/>
            </p:nvSpPr>
            <p:spPr bwMode="auto">
              <a:xfrm flipV="1">
                <a:off x="3503" y="1415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23" name="Oval 15"/>
              <p:cNvSpPr>
                <a:spLocks noChangeArrowheads="1"/>
              </p:cNvSpPr>
              <p:nvPr/>
            </p:nvSpPr>
            <p:spPr bwMode="auto">
              <a:xfrm flipH="1" flipV="1">
                <a:off x="5398" y="1898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24" name="Line 16"/>
              <p:cNvSpPr>
                <a:spLocks noChangeShapeType="1"/>
              </p:cNvSpPr>
              <p:nvPr/>
            </p:nvSpPr>
            <p:spPr bwMode="auto">
              <a:xfrm flipV="1">
                <a:off x="4367" y="1922"/>
                <a:ext cx="14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5" name="Oval 17"/>
              <p:cNvSpPr>
                <a:spLocks noChangeArrowheads="1"/>
              </p:cNvSpPr>
              <p:nvPr/>
            </p:nvSpPr>
            <p:spPr bwMode="auto">
              <a:xfrm flipV="1">
                <a:off x="5398" y="43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26" name="Line 18"/>
              <p:cNvSpPr>
                <a:spLocks noChangeShapeType="1"/>
              </p:cNvSpPr>
              <p:nvPr/>
            </p:nvSpPr>
            <p:spPr bwMode="auto">
              <a:xfrm>
                <a:off x="5423" y="2476"/>
                <a:ext cx="0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7" name="Line 19"/>
              <p:cNvSpPr>
                <a:spLocks noChangeShapeType="1"/>
              </p:cNvSpPr>
              <p:nvPr/>
            </p:nvSpPr>
            <p:spPr bwMode="auto">
              <a:xfrm flipV="1">
                <a:off x="5039" y="2183"/>
                <a:ext cx="0" cy="2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8" name="Line 20"/>
              <p:cNvSpPr>
                <a:spLocks noChangeShapeType="1"/>
              </p:cNvSpPr>
              <p:nvPr/>
            </p:nvSpPr>
            <p:spPr bwMode="auto">
              <a:xfrm flipH="1" flipV="1">
                <a:off x="4703" y="2474"/>
                <a:ext cx="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9" name="Line 21"/>
              <p:cNvSpPr>
                <a:spLocks noChangeShapeType="1"/>
              </p:cNvSpPr>
              <p:nvPr/>
            </p:nvSpPr>
            <p:spPr bwMode="auto">
              <a:xfrm flipV="1">
                <a:off x="5183" y="2472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0" name="Line 22"/>
              <p:cNvSpPr>
                <a:spLocks noChangeShapeType="1"/>
              </p:cNvSpPr>
              <p:nvPr/>
            </p:nvSpPr>
            <p:spPr bwMode="auto">
              <a:xfrm flipV="1">
                <a:off x="5183" y="2327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1" name="Line 23"/>
              <p:cNvSpPr>
                <a:spLocks noChangeShapeType="1"/>
              </p:cNvSpPr>
              <p:nvPr/>
            </p:nvSpPr>
            <p:spPr bwMode="auto">
              <a:xfrm flipV="1">
                <a:off x="5183" y="2183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2" name="Line 24"/>
              <p:cNvSpPr>
                <a:spLocks noChangeShapeType="1"/>
              </p:cNvSpPr>
              <p:nvPr/>
            </p:nvSpPr>
            <p:spPr bwMode="auto">
              <a:xfrm flipV="1">
                <a:off x="5423" y="2595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3" name="Line 25"/>
              <p:cNvSpPr>
                <a:spLocks noChangeShapeType="1"/>
              </p:cNvSpPr>
              <p:nvPr/>
            </p:nvSpPr>
            <p:spPr bwMode="auto">
              <a:xfrm>
                <a:off x="5615" y="2329"/>
                <a:ext cx="0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4" name="Oval 26"/>
              <p:cNvSpPr>
                <a:spLocks noChangeArrowheads="1"/>
              </p:cNvSpPr>
              <p:nvPr/>
            </p:nvSpPr>
            <p:spPr bwMode="auto">
              <a:xfrm flipV="1">
                <a:off x="5401" y="257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35" name="Line 27"/>
              <p:cNvSpPr>
                <a:spLocks noChangeShapeType="1"/>
              </p:cNvSpPr>
              <p:nvPr/>
            </p:nvSpPr>
            <p:spPr bwMode="auto">
              <a:xfrm>
                <a:off x="4703" y="1441"/>
                <a:ext cx="0" cy="10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6" name="Line 28"/>
              <p:cNvSpPr>
                <a:spLocks noChangeShapeType="1"/>
              </p:cNvSpPr>
              <p:nvPr/>
            </p:nvSpPr>
            <p:spPr bwMode="auto">
              <a:xfrm flipV="1">
                <a:off x="5039" y="816"/>
                <a:ext cx="0" cy="2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7" name="Line 29"/>
              <p:cNvSpPr>
                <a:spLocks noChangeShapeType="1"/>
              </p:cNvSpPr>
              <p:nvPr/>
            </p:nvSpPr>
            <p:spPr bwMode="auto">
              <a:xfrm flipV="1">
                <a:off x="5183" y="1105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8" name="Line 30"/>
              <p:cNvSpPr>
                <a:spLocks noChangeShapeType="1"/>
              </p:cNvSpPr>
              <p:nvPr/>
            </p:nvSpPr>
            <p:spPr bwMode="auto">
              <a:xfrm flipV="1">
                <a:off x="5183" y="961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9" name="Line 31"/>
              <p:cNvSpPr>
                <a:spLocks noChangeShapeType="1"/>
              </p:cNvSpPr>
              <p:nvPr/>
            </p:nvSpPr>
            <p:spPr bwMode="auto">
              <a:xfrm flipV="1">
                <a:off x="5183" y="8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0" name="Line 32"/>
              <p:cNvSpPr>
                <a:spLocks noChangeShapeType="1"/>
              </p:cNvSpPr>
              <p:nvPr/>
            </p:nvSpPr>
            <p:spPr bwMode="auto">
              <a:xfrm>
                <a:off x="5423" y="476"/>
                <a:ext cx="0" cy="3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1" name="Line 33"/>
              <p:cNvSpPr>
                <a:spLocks noChangeShapeType="1"/>
              </p:cNvSpPr>
              <p:nvPr/>
            </p:nvSpPr>
            <p:spPr bwMode="auto">
              <a:xfrm flipV="1">
                <a:off x="5423" y="67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2" name="Oval 34"/>
              <p:cNvSpPr>
                <a:spLocks noChangeArrowheads="1"/>
              </p:cNvSpPr>
              <p:nvPr/>
            </p:nvSpPr>
            <p:spPr bwMode="auto">
              <a:xfrm flipV="1">
                <a:off x="5399" y="65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43" name="Line 35"/>
              <p:cNvSpPr>
                <a:spLocks noChangeShapeType="1"/>
              </p:cNvSpPr>
              <p:nvPr/>
            </p:nvSpPr>
            <p:spPr bwMode="auto">
              <a:xfrm flipV="1">
                <a:off x="5327" y="2787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4" name="Line 36"/>
              <p:cNvSpPr>
                <a:spLocks noChangeShapeType="1"/>
              </p:cNvSpPr>
              <p:nvPr/>
            </p:nvSpPr>
            <p:spPr bwMode="auto">
              <a:xfrm flipH="1" flipV="1">
                <a:off x="3551" y="816"/>
                <a:ext cx="14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5" name="Oval 37"/>
              <p:cNvSpPr>
                <a:spLocks noChangeArrowheads="1"/>
              </p:cNvSpPr>
              <p:nvPr/>
            </p:nvSpPr>
            <p:spPr bwMode="auto">
              <a:xfrm flipV="1">
                <a:off x="3503" y="793"/>
                <a:ext cx="48" cy="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46" name="Oval 38"/>
              <p:cNvSpPr>
                <a:spLocks noChangeArrowheads="1"/>
              </p:cNvSpPr>
              <p:nvPr/>
            </p:nvSpPr>
            <p:spPr bwMode="auto">
              <a:xfrm flipV="1">
                <a:off x="4680" y="1419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47" name="Line 39"/>
              <p:cNvSpPr>
                <a:spLocks noChangeShapeType="1"/>
              </p:cNvSpPr>
              <p:nvPr/>
            </p:nvSpPr>
            <p:spPr bwMode="auto">
              <a:xfrm>
                <a:off x="4367" y="2451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8" name="Line 40"/>
              <p:cNvSpPr>
                <a:spLocks noChangeShapeType="1"/>
              </p:cNvSpPr>
              <p:nvPr/>
            </p:nvSpPr>
            <p:spPr bwMode="auto">
              <a:xfrm flipV="1">
                <a:off x="3983" y="2162"/>
                <a:ext cx="0" cy="2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9" name="Line 41"/>
              <p:cNvSpPr>
                <a:spLocks noChangeShapeType="1"/>
              </p:cNvSpPr>
              <p:nvPr/>
            </p:nvSpPr>
            <p:spPr bwMode="auto">
              <a:xfrm flipH="1" flipV="1">
                <a:off x="3647" y="2453"/>
                <a:ext cx="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0" name="Line 42"/>
              <p:cNvSpPr>
                <a:spLocks noChangeShapeType="1"/>
              </p:cNvSpPr>
              <p:nvPr/>
            </p:nvSpPr>
            <p:spPr bwMode="auto">
              <a:xfrm flipV="1">
                <a:off x="4127" y="245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1" name="Line 43"/>
              <p:cNvSpPr>
                <a:spLocks noChangeShapeType="1"/>
              </p:cNvSpPr>
              <p:nvPr/>
            </p:nvSpPr>
            <p:spPr bwMode="auto">
              <a:xfrm flipV="1">
                <a:off x="4127" y="230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2" name="Line 44"/>
              <p:cNvSpPr>
                <a:spLocks noChangeShapeType="1"/>
              </p:cNvSpPr>
              <p:nvPr/>
            </p:nvSpPr>
            <p:spPr bwMode="auto">
              <a:xfrm flipV="1">
                <a:off x="4127" y="2162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3" name="Line 45"/>
              <p:cNvSpPr>
                <a:spLocks noChangeShapeType="1"/>
              </p:cNvSpPr>
              <p:nvPr/>
            </p:nvSpPr>
            <p:spPr bwMode="auto">
              <a:xfrm flipV="1">
                <a:off x="4367" y="257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4" name="Line 46"/>
              <p:cNvSpPr>
                <a:spLocks noChangeShapeType="1"/>
              </p:cNvSpPr>
              <p:nvPr/>
            </p:nvSpPr>
            <p:spPr bwMode="auto">
              <a:xfrm>
                <a:off x="4559" y="2308"/>
                <a:ext cx="0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5" name="Oval 47"/>
              <p:cNvSpPr>
                <a:spLocks noChangeArrowheads="1"/>
              </p:cNvSpPr>
              <p:nvPr/>
            </p:nvSpPr>
            <p:spPr bwMode="auto">
              <a:xfrm flipV="1">
                <a:off x="4345" y="2550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56" name="Line 48"/>
              <p:cNvSpPr>
                <a:spLocks noChangeShapeType="1"/>
              </p:cNvSpPr>
              <p:nvPr/>
            </p:nvSpPr>
            <p:spPr bwMode="auto">
              <a:xfrm flipV="1">
                <a:off x="4367" y="192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7" name="Line 49"/>
              <p:cNvSpPr>
                <a:spLocks noChangeShapeType="1"/>
              </p:cNvSpPr>
              <p:nvPr/>
            </p:nvSpPr>
            <p:spPr bwMode="auto">
              <a:xfrm>
                <a:off x="3647" y="816"/>
                <a:ext cx="0" cy="1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8" name="Oval 50"/>
              <p:cNvSpPr>
                <a:spLocks noChangeArrowheads="1"/>
              </p:cNvSpPr>
              <p:nvPr/>
            </p:nvSpPr>
            <p:spPr bwMode="auto">
              <a:xfrm flipV="1">
                <a:off x="3623" y="793"/>
                <a:ext cx="48" cy="4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59" name="Line 51"/>
              <p:cNvSpPr>
                <a:spLocks noChangeShapeType="1"/>
              </p:cNvSpPr>
              <p:nvPr/>
            </p:nvSpPr>
            <p:spPr bwMode="auto">
              <a:xfrm flipV="1">
                <a:off x="4367" y="2691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0" name="Oval 52"/>
              <p:cNvSpPr>
                <a:spLocks noChangeArrowheads="1"/>
              </p:cNvSpPr>
              <p:nvPr/>
            </p:nvSpPr>
            <p:spPr bwMode="auto">
              <a:xfrm flipV="1">
                <a:off x="5396" y="2666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61" name="Line 53"/>
              <p:cNvSpPr>
                <a:spLocks noChangeShapeType="1"/>
              </p:cNvSpPr>
              <p:nvPr/>
            </p:nvSpPr>
            <p:spPr bwMode="auto">
              <a:xfrm>
                <a:off x="5184" y="76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2" name="Line 54"/>
              <p:cNvSpPr>
                <a:spLocks noChangeShapeType="1"/>
              </p:cNvSpPr>
              <p:nvPr/>
            </p:nvSpPr>
            <p:spPr bwMode="auto">
              <a:xfrm>
                <a:off x="5184" y="912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3" name="Line 55"/>
              <p:cNvSpPr>
                <a:spLocks noChangeShapeType="1"/>
              </p:cNvSpPr>
              <p:nvPr/>
            </p:nvSpPr>
            <p:spPr bwMode="auto">
              <a:xfrm>
                <a:off x="5184" y="1056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4" name="Line 56"/>
              <p:cNvSpPr>
                <a:spLocks noChangeShapeType="1"/>
              </p:cNvSpPr>
              <p:nvPr/>
            </p:nvSpPr>
            <p:spPr bwMode="auto">
              <a:xfrm>
                <a:off x="5184" y="1392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5" name="Line 57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6" name="Line 58"/>
              <p:cNvSpPr>
                <a:spLocks noChangeShapeType="1"/>
              </p:cNvSpPr>
              <p:nvPr/>
            </p:nvSpPr>
            <p:spPr bwMode="auto">
              <a:xfrm>
                <a:off x="5184" y="1680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7" name="Line 59"/>
              <p:cNvSpPr>
                <a:spLocks noChangeShapeType="1"/>
              </p:cNvSpPr>
              <p:nvPr/>
            </p:nvSpPr>
            <p:spPr bwMode="auto">
              <a:xfrm>
                <a:off x="5184" y="2160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8" name="Line 60"/>
              <p:cNvSpPr>
                <a:spLocks noChangeShapeType="1"/>
              </p:cNvSpPr>
              <p:nvPr/>
            </p:nvSpPr>
            <p:spPr bwMode="auto">
              <a:xfrm>
                <a:off x="5184" y="2304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9" name="Line 61"/>
              <p:cNvSpPr>
                <a:spLocks noChangeShapeType="1"/>
              </p:cNvSpPr>
              <p:nvPr/>
            </p:nvSpPr>
            <p:spPr bwMode="auto">
              <a:xfrm>
                <a:off x="5184" y="244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0" name="Line 62"/>
              <p:cNvSpPr>
                <a:spLocks noChangeShapeType="1"/>
              </p:cNvSpPr>
              <p:nvPr/>
            </p:nvSpPr>
            <p:spPr bwMode="auto">
              <a:xfrm flipV="1">
                <a:off x="5184" y="96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1" name="Line 63"/>
              <p:cNvSpPr>
                <a:spLocks noChangeShapeType="1"/>
              </p:cNvSpPr>
              <p:nvPr/>
            </p:nvSpPr>
            <p:spPr bwMode="auto">
              <a:xfrm>
                <a:off x="4128" y="2112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2" name="Line 64"/>
              <p:cNvSpPr>
                <a:spLocks noChangeShapeType="1"/>
              </p:cNvSpPr>
              <p:nvPr/>
            </p:nvSpPr>
            <p:spPr bwMode="auto">
              <a:xfrm>
                <a:off x="4128" y="2256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3" name="Line 65"/>
              <p:cNvSpPr>
                <a:spLocks noChangeShapeType="1"/>
              </p:cNvSpPr>
              <p:nvPr/>
            </p:nvSpPr>
            <p:spPr bwMode="auto">
              <a:xfrm>
                <a:off x="4128" y="2400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4" name="Rectangle 66"/>
              <p:cNvSpPr>
                <a:spLocks noChangeArrowheads="1"/>
              </p:cNvSpPr>
              <p:nvPr/>
            </p:nvSpPr>
            <p:spPr bwMode="auto">
              <a:xfrm>
                <a:off x="5664" y="864"/>
                <a:ext cx="324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3</a:t>
                </a:r>
              </a:p>
            </p:txBody>
          </p:sp>
          <p:sp>
            <p:nvSpPr>
              <p:cNvPr id="11375" name="Rectangle 67"/>
              <p:cNvSpPr>
                <a:spLocks noChangeArrowheads="1"/>
              </p:cNvSpPr>
              <p:nvPr/>
            </p:nvSpPr>
            <p:spPr bwMode="auto">
              <a:xfrm>
                <a:off x="5616" y="1488"/>
                <a:ext cx="32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</a:p>
            </p:txBody>
          </p:sp>
          <p:sp>
            <p:nvSpPr>
              <p:cNvPr id="11376" name="Rectangle 68"/>
              <p:cNvSpPr>
                <a:spLocks noChangeArrowheads="1"/>
              </p:cNvSpPr>
              <p:nvPr/>
            </p:nvSpPr>
            <p:spPr bwMode="auto">
              <a:xfrm>
                <a:off x="5616" y="2208"/>
                <a:ext cx="324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</a:p>
            </p:txBody>
          </p:sp>
          <p:sp>
            <p:nvSpPr>
              <p:cNvPr id="11377" name="Rectangle 69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2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4</a:t>
                </a:r>
              </a:p>
            </p:txBody>
          </p:sp>
          <p:sp>
            <p:nvSpPr>
              <p:cNvPr id="11378" name="Rectangle 70"/>
              <p:cNvSpPr>
                <a:spLocks noChangeArrowheads="1"/>
              </p:cNvSpPr>
              <p:nvPr/>
            </p:nvSpPr>
            <p:spPr bwMode="auto">
              <a:xfrm>
                <a:off x="3408" y="1104"/>
                <a:ext cx="302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A</a:t>
                </a:r>
              </a:p>
            </p:txBody>
          </p:sp>
          <p:sp>
            <p:nvSpPr>
              <p:cNvPr id="11379" name="Rectangle 71"/>
              <p:cNvSpPr>
                <a:spLocks noChangeArrowheads="1"/>
              </p:cNvSpPr>
              <p:nvPr/>
            </p:nvSpPr>
            <p:spPr bwMode="auto">
              <a:xfrm>
                <a:off x="3408" y="480"/>
                <a:ext cx="289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B</a:t>
                </a:r>
              </a:p>
            </p:txBody>
          </p:sp>
          <p:sp>
            <p:nvSpPr>
              <p:cNvPr id="11380" name="Rectangle 72"/>
              <p:cNvSpPr>
                <a:spLocks noChangeArrowheads="1"/>
              </p:cNvSpPr>
              <p:nvPr/>
            </p:nvSpPr>
            <p:spPr bwMode="auto">
              <a:xfrm>
                <a:off x="5856" y="1824"/>
                <a:ext cx="302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Y</a:t>
                </a:r>
              </a:p>
            </p:txBody>
          </p:sp>
          <p:sp>
            <p:nvSpPr>
              <p:cNvPr id="11381" name="Rectangle 73"/>
              <p:cNvSpPr>
                <a:spLocks noChangeArrowheads="1"/>
              </p:cNvSpPr>
              <p:nvPr/>
            </p:nvSpPr>
            <p:spPr bwMode="auto">
              <a:xfrm>
                <a:off x="5473" y="336"/>
                <a:ext cx="520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</a:p>
            </p:txBody>
          </p:sp>
        </p:grpSp>
      </p:grpSp>
      <p:sp>
        <p:nvSpPr>
          <p:cNvPr id="377930" name="Text Box 74"/>
          <p:cNvSpPr txBox="1">
            <a:spLocks noChangeArrowheads="1"/>
          </p:cNvSpPr>
          <p:nvPr/>
        </p:nvSpPr>
        <p:spPr bwMode="auto">
          <a:xfrm>
            <a:off x="1368736" y="2061577"/>
            <a:ext cx="451307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二输入“或非”门电路结构如图</a:t>
            </a:r>
          </a:p>
        </p:txBody>
      </p:sp>
      <p:sp>
        <p:nvSpPr>
          <p:cNvPr id="377931" name="Rectangle 75"/>
          <p:cNvSpPr>
            <a:spLocks noChangeArrowheads="1"/>
          </p:cNvSpPr>
          <p:nvPr/>
        </p:nvSpPr>
        <p:spPr bwMode="auto">
          <a:xfrm>
            <a:off x="8688388" y="1989139"/>
            <a:ext cx="1295400" cy="2160587"/>
          </a:xfrm>
          <a:prstGeom prst="rect">
            <a:avLst/>
          </a:prstGeom>
          <a:noFill/>
          <a:ln w="57150">
            <a:solidFill>
              <a:srgbClr val="CC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zh-CN"/>
          </a:p>
        </p:txBody>
      </p:sp>
      <p:sp>
        <p:nvSpPr>
          <p:cNvPr id="377932" name="Rectangle 76"/>
          <p:cNvSpPr>
            <a:spLocks noChangeArrowheads="1"/>
          </p:cNvSpPr>
          <p:nvPr/>
        </p:nvSpPr>
        <p:spPr bwMode="auto">
          <a:xfrm>
            <a:off x="7391400" y="4149726"/>
            <a:ext cx="2349500" cy="1247775"/>
          </a:xfrm>
          <a:prstGeom prst="rect">
            <a:avLst/>
          </a:prstGeom>
          <a:noFill/>
          <a:ln w="57150">
            <a:solidFill>
              <a:srgbClr val="0099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zh-CN"/>
          </a:p>
        </p:txBody>
      </p:sp>
      <p:sp>
        <p:nvSpPr>
          <p:cNvPr id="377933" name="Text Box 77"/>
          <p:cNvSpPr txBox="1">
            <a:spLocks noChangeArrowheads="1"/>
          </p:cNvSpPr>
          <p:nvPr/>
        </p:nvSpPr>
        <p:spPr bwMode="auto">
          <a:xfrm>
            <a:off x="2030413" y="2636690"/>
            <a:ext cx="388620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为低电平时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7934" name="Text Box 78"/>
          <p:cNvSpPr txBox="1">
            <a:spLocks noChangeArrowheads="1"/>
          </p:cNvSpPr>
          <p:nvPr/>
        </p:nvSpPr>
        <p:spPr bwMode="auto">
          <a:xfrm>
            <a:off x="9839778" y="4289277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377935" name="Group 79"/>
          <p:cNvGrpSpPr/>
          <p:nvPr/>
        </p:nvGrpSpPr>
        <p:grpSpPr bwMode="auto">
          <a:xfrm>
            <a:off x="4568825" y="1520825"/>
            <a:ext cx="4057650" cy="1798638"/>
            <a:chOff x="1776" y="528"/>
            <a:chExt cx="1920" cy="1008"/>
          </a:xfrm>
        </p:grpSpPr>
        <p:sp>
          <p:nvSpPr>
            <p:cNvPr id="11307" name="Line 80"/>
            <p:cNvSpPr>
              <a:spLocks noChangeShapeType="1"/>
            </p:cNvSpPr>
            <p:nvPr/>
          </p:nvSpPr>
          <p:spPr bwMode="auto">
            <a:xfrm>
              <a:off x="3072" y="1248"/>
              <a:ext cx="624" cy="288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grpSp>
          <p:nvGrpSpPr>
            <p:cNvPr id="11308" name="Group 81"/>
            <p:cNvGrpSpPr/>
            <p:nvPr/>
          </p:nvGrpSpPr>
          <p:grpSpPr bwMode="auto">
            <a:xfrm>
              <a:off x="1776" y="528"/>
              <a:ext cx="1248" cy="672"/>
              <a:chOff x="1776" y="528"/>
              <a:chExt cx="1248" cy="672"/>
            </a:xfrm>
          </p:grpSpPr>
          <p:sp>
            <p:nvSpPr>
              <p:cNvPr id="11309" name="AutoShape 82"/>
              <p:cNvSpPr>
                <a:spLocks noChangeArrowheads="1"/>
              </p:cNvSpPr>
              <p:nvPr/>
            </p:nvSpPr>
            <p:spPr bwMode="auto">
              <a:xfrm>
                <a:off x="1776" y="528"/>
                <a:ext cx="1248" cy="672"/>
              </a:xfrm>
              <a:prstGeom prst="wedgeRoundRectCallout">
                <a:avLst>
                  <a:gd name="adj1" fmla="val 56491"/>
                  <a:gd name="adj2" fmla="val 62352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10" name="Text Box 83"/>
              <p:cNvSpPr txBox="1">
                <a:spLocks noChangeArrowheads="1"/>
              </p:cNvSpPr>
              <p:nvPr/>
            </p:nvSpPr>
            <p:spPr bwMode="auto">
              <a:xfrm>
                <a:off x="1865" y="684"/>
                <a:ext cx="990" cy="398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两个串联的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PMOS</a:t>
                </a:r>
                <a:r>
                  <a:rPr lang="zh-CN" altLang="en-US" sz="2000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管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T</a:t>
                </a:r>
                <a:r>
                  <a:rPr lang="en-US" altLang="zh-CN" sz="2000" b="1" baseline="-25000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、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T</a:t>
                </a:r>
                <a:r>
                  <a:rPr lang="en-US" altLang="zh-CN" sz="2000" b="1" baseline="-25000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3</a:t>
                </a:r>
                <a:endParaRPr lang="en-US" altLang="zh-CN" sz="2000" b="1" dirty="0"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7940" name="Group 84"/>
          <p:cNvGrpSpPr/>
          <p:nvPr/>
        </p:nvGrpSpPr>
        <p:grpSpPr bwMode="auto">
          <a:xfrm>
            <a:off x="6311900" y="4800600"/>
            <a:ext cx="2362200" cy="2057400"/>
            <a:chOff x="3696" y="2832"/>
            <a:chExt cx="1488" cy="1296"/>
          </a:xfrm>
        </p:grpSpPr>
        <p:sp>
          <p:nvSpPr>
            <p:cNvPr id="11303" name="Line 85"/>
            <p:cNvSpPr>
              <a:spLocks noChangeShapeType="1"/>
            </p:cNvSpPr>
            <p:nvPr/>
          </p:nvSpPr>
          <p:spPr bwMode="auto">
            <a:xfrm flipV="1">
              <a:off x="3888" y="2832"/>
              <a:ext cx="480" cy="576"/>
            </a:xfrm>
            <a:prstGeom prst="line">
              <a:avLst/>
            </a:prstGeom>
            <a:noFill/>
            <a:ln w="7620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grpSp>
          <p:nvGrpSpPr>
            <p:cNvPr id="11304" name="Group 86"/>
            <p:cNvGrpSpPr/>
            <p:nvPr/>
          </p:nvGrpSpPr>
          <p:grpSpPr bwMode="auto">
            <a:xfrm>
              <a:off x="3696" y="3552"/>
              <a:ext cx="1488" cy="576"/>
              <a:chOff x="3552" y="3648"/>
              <a:chExt cx="1488" cy="576"/>
            </a:xfrm>
          </p:grpSpPr>
          <p:sp>
            <p:nvSpPr>
              <p:cNvPr id="11305" name="AutoShape 87"/>
              <p:cNvSpPr>
                <a:spLocks noChangeArrowheads="1"/>
              </p:cNvSpPr>
              <p:nvPr/>
            </p:nvSpPr>
            <p:spPr bwMode="auto">
              <a:xfrm>
                <a:off x="3552" y="3648"/>
                <a:ext cx="1488" cy="576"/>
              </a:xfrm>
              <a:prstGeom prst="wedgeRoundRectCallout">
                <a:avLst>
                  <a:gd name="adj1" fmla="val -35486"/>
                  <a:gd name="adj2" fmla="val -81944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06" name="Text Box 88"/>
              <p:cNvSpPr txBox="1">
                <a:spLocks noChangeArrowheads="1"/>
              </p:cNvSpPr>
              <p:nvPr/>
            </p:nvSpPr>
            <p:spPr bwMode="auto">
              <a:xfrm>
                <a:off x="3744" y="3732"/>
                <a:ext cx="1152" cy="44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两个并联的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NMOS T</a:t>
                </a:r>
                <a:r>
                  <a:rPr lang="en-US" altLang="zh-CN" sz="2000" b="1" baseline="-25000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、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T</a:t>
                </a:r>
                <a:r>
                  <a:rPr lang="en-US" altLang="zh-CN" sz="2000" b="1" baseline="-25000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4</a:t>
                </a:r>
                <a:endParaRPr lang="en-US" altLang="zh-CN" sz="2000" dirty="0"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7945" name="Group 89"/>
          <p:cNvGrpSpPr/>
          <p:nvPr/>
        </p:nvGrpSpPr>
        <p:grpSpPr bwMode="auto">
          <a:xfrm>
            <a:off x="9728201" y="2201863"/>
            <a:ext cx="942975" cy="463550"/>
            <a:chOff x="4944" y="2830"/>
            <a:chExt cx="594" cy="292"/>
          </a:xfrm>
        </p:grpSpPr>
        <p:sp>
          <p:nvSpPr>
            <p:cNvPr id="11301" name="Line 90"/>
            <p:cNvSpPr>
              <a:spLocks noChangeShapeType="1"/>
            </p:cNvSpPr>
            <p:nvPr/>
          </p:nvSpPr>
          <p:spPr bwMode="auto">
            <a:xfrm flipH="1">
              <a:off x="4944" y="292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302" name="Text Box 91"/>
            <p:cNvSpPr txBox="1">
              <a:spLocks noChangeArrowheads="1"/>
            </p:cNvSpPr>
            <p:nvPr/>
          </p:nvSpPr>
          <p:spPr bwMode="auto">
            <a:xfrm>
              <a:off x="5229" y="283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通</a:t>
              </a:r>
            </a:p>
          </p:txBody>
        </p:sp>
      </p:grpSp>
      <p:grpSp>
        <p:nvGrpSpPr>
          <p:cNvPr id="377948" name="Group 92"/>
          <p:cNvGrpSpPr/>
          <p:nvPr/>
        </p:nvGrpSpPr>
        <p:grpSpPr bwMode="auto">
          <a:xfrm>
            <a:off x="9610725" y="5300664"/>
            <a:ext cx="1060450" cy="604837"/>
            <a:chOff x="4967" y="3158"/>
            <a:chExt cx="668" cy="381"/>
          </a:xfrm>
        </p:grpSpPr>
        <p:sp>
          <p:nvSpPr>
            <p:cNvPr id="11299" name="Line 93"/>
            <p:cNvSpPr>
              <a:spLocks noChangeShapeType="1"/>
            </p:cNvSpPr>
            <p:nvPr/>
          </p:nvSpPr>
          <p:spPr bwMode="auto">
            <a:xfrm flipH="1" flipV="1">
              <a:off x="4967" y="3158"/>
              <a:ext cx="378" cy="23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300" name="Text Box 94"/>
            <p:cNvSpPr txBox="1">
              <a:spLocks noChangeArrowheads="1"/>
            </p:cNvSpPr>
            <p:nvPr/>
          </p:nvSpPr>
          <p:spPr bwMode="auto">
            <a:xfrm>
              <a:off x="5326" y="3247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止</a:t>
              </a:r>
            </a:p>
          </p:txBody>
        </p:sp>
      </p:grpSp>
      <p:sp>
        <p:nvSpPr>
          <p:cNvPr id="377951" name="Text Box 95"/>
          <p:cNvSpPr txBox="1">
            <a:spLocks noChangeArrowheads="1"/>
          </p:cNvSpPr>
          <p:nvPr/>
        </p:nvSpPr>
        <p:spPr bwMode="auto">
          <a:xfrm>
            <a:off x="7247390" y="2920852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77952" name="Text Box 96"/>
          <p:cNvSpPr txBox="1">
            <a:spLocks noChangeArrowheads="1"/>
          </p:cNvSpPr>
          <p:nvPr/>
        </p:nvSpPr>
        <p:spPr bwMode="auto">
          <a:xfrm>
            <a:off x="2063751" y="3826799"/>
            <a:ext cx="3959225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有一个或一个以上为高电平时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7953" name="Text Box 97"/>
          <p:cNvSpPr txBox="1">
            <a:spLocks noChangeArrowheads="1"/>
          </p:cNvSpPr>
          <p:nvPr/>
        </p:nvSpPr>
        <p:spPr bwMode="auto">
          <a:xfrm>
            <a:off x="2241550" y="4898877"/>
            <a:ext cx="25161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电路输出低电平</a:t>
            </a:r>
          </a:p>
        </p:txBody>
      </p:sp>
      <p:sp>
        <p:nvSpPr>
          <p:cNvPr id="377954" name="Text Box 98"/>
          <p:cNvSpPr txBox="1">
            <a:spLocks noChangeArrowheads="1"/>
          </p:cNvSpPr>
          <p:nvPr/>
        </p:nvSpPr>
        <p:spPr bwMode="auto">
          <a:xfrm>
            <a:off x="2173289" y="3219302"/>
            <a:ext cx="2162175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输出高电平</a:t>
            </a:r>
          </a:p>
        </p:txBody>
      </p:sp>
      <p:sp>
        <p:nvSpPr>
          <p:cNvPr id="377955" name="Text Box 99"/>
          <p:cNvSpPr txBox="1">
            <a:spLocks noChangeArrowheads="1"/>
          </p:cNvSpPr>
          <p:nvPr/>
        </p:nvSpPr>
        <p:spPr bwMode="auto">
          <a:xfrm>
            <a:off x="1601377" y="5319129"/>
            <a:ext cx="4453761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电路实现“或非”逻辑功能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7956" name="Object 100"/>
          <p:cNvGraphicFramePr>
            <a:graphicFrameLocks noChangeAspect="1"/>
          </p:cNvGraphicFramePr>
          <p:nvPr/>
        </p:nvGraphicFramePr>
        <p:xfrm>
          <a:off x="2495550" y="5876925"/>
          <a:ext cx="17589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35000" imgH="203200" progId="Equation.3">
                  <p:embed/>
                </p:oleObj>
              </mc:Choice>
              <mc:Fallback>
                <p:oleObj name="公式" r:id="rId2" imgW="635000" imgH="203200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5876925"/>
                        <a:ext cx="17589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957" name="Text Box 101"/>
          <p:cNvSpPr txBox="1">
            <a:spLocks noChangeArrowheads="1"/>
          </p:cNvSpPr>
          <p:nvPr/>
        </p:nvSpPr>
        <p:spPr bwMode="auto">
          <a:xfrm>
            <a:off x="7247390" y="1841352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377958" name="Group 102"/>
          <p:cNvGrpSpPr/>
          <p:nvPr/>
        </p:nvGrpSpPr>
        <p:grpSpPr bwMode="auto">
          <a:xfrm>
            <a:off x="9728201" y="3570288"/>
            <a:ext cx="942975" cy="463550"/>
            <a:chOff x="4944" y="2830"/>
            <a:chExt cx="594" cy="292"/>
          </a:xfrm>
        </p:grpSpPr>
        <p:sp>
          <p:nvSpPr>
            <p:cNvPr id="11297" name="Line 103"/>
            <p:cNvSpPr>
              <a:spLocks noChangeShapeType="1"/>
            </p:cNvSpPr>
            <p:nvPr/>
          </p:nvSpPr>
          <p:spPr bwMode="auto">
            <a:xfrm flipH="1">
              <a:off x="4944" y="292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98" name="Text Box 104"/>
            <p:cNvSpPr txBox="1">
              <a:spLocks noChangeArrowheads="1"/>
            </p:cNvSpPr>
            <p:nvPr/>
          </p:nvSpPr>
          <p:spPr bwMode="auto">
            <a:xfrm>
              <a:off x="5229" y="283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</a:p>
          </p:txBody>
        </p:sp>
      </p:grpSp>
      <p:grpSp>
        <p:nvGrpSpPr>
          <p:cNvPr id="377961" name="Group 105"/>
          <p:cNvGrpSpPr/>
          <p:nvPr/>
        </p:nvGrpSpPr>
        <p:grpSpPr bwMode="auto">
          <a:xfrm>
            <a:off x="8183563" y="5229225"/>
            <a:ext cx="1060450" cy="604838"/>
            <a:chOff x="4967" y="3158"/>
            <a:chExt cx="668" cy="381"/>
          </a:xfrm>
        </p:grpSpPr>
        <p:sp>
          <p:nvSpPr>
            <p:cNvPr id="11295" name="Line 106"/>
            <p:cNvSpPr>
              <a:spLocks noChangeShapeType="1"/>
            </p:cNvSpPr>
            <p:nvPr/>
          </p:nvSpPr>
          <p:spPr bwMode="auto">
            <a:xfrm flipH="1" flipV="1">
              <a:off x="4967" y="3158"/>
              <a:ext cx="378" cy="23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96" name="Text Box 107"/>
            <p:cNvSpPr txBox="1">
              <a:spLocks noChangeArrowheads="1"/>
            </p:cNvSpPr>
            <p:nvPr/>
          </p:nvSpPr>
          <p:spPr bwMode="auto">
            <a:xfrm>
              <a:off x="5326" y="3247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止</a:t>
              </a:r>
            </a:p>
          </p:txBody>
        </p:sp>
      </p:grpSp>
      <p:sp>
        <p:nvSpPr>
          <p:cNvPr id="377964" name="Text Box 108"/>
          <p:cNvSpPr txBox="1">
            <a:spLocks noChangeArrowheads="1"/>
          </p:cNvSpPr>
          <p:nvPr/>
        </p:nvSpPr>
        <p:spPr bwMode="auto">
          <a:xfrm>
            <a:off x="7248525" y="1841352"/>
            <a:ext cx="3952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77965" name="Text Box 109"/>
          <p:cNvSpPr txBox="1">
            <a:spLocks noChangeArrowheads="1"/>
          </p:cNvSpPr>
          <p:nvPr/>
        </p:nvSpPr>
        <p:spPr bwMode="auto">
          <a:xfrm>
            <a:off x="7175500" y="2993877"/>
            <a:ext cx="3952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377966" name="Group 110"/>
          <p:cNvGrpSpPr/>
          <p:nvPr/>
        </p:nvGrpSpPr>
        <p:grpSpPr bwMode="auto">
          <a:xfrm>
            <a:off x="9723438" y="2205039"/>
            <a:ext cx="944562" cy="466725"/>
            <a:chOff x="4944" y="2109"/>
            <a:chExt cx="595" cy="294"/>
          </a:xfrm>
        </p:grpSpPr>
        <p:sp>
          <p:nvSpPr>
            <p:cNvPr id="11293" name="Line 111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94" name="Text Box 112"/>
            <p:cNvSpPr txBox="1">
              <a:spLocks noChangeArrowheads="1"/>
            </p:cNvSpPr>
            <p:nvPr/>
          </p:nvSpPr>
          <p:spPr bwMode="auto">
            <a:xfrm>
              <a:off x="5229" y="2109"/>
              <a:ext cx="310" cy="294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止</a:t>
              </a:r>
            </a:p>
          </p:txBody>
        </p:sp>
      </p:grpSp>
      <p:grpSp>
        <p:nvGrpSpPr>
          <p:cNvPr id="377969" name="Group 113"/>
          <p:cNvGrpSpPr/>
          <p:nvPr/>
        </p:nvGrpSpPr>
        <p:grpSpPr bwMode="auto">
          <a:xfrm>
            <a:off x="8183564" y="4649788"/>
            <a:ext cx="942975" cy="463550"/>
            <a:chOff x="4944" y="2110"/>
            <a:chExt cx="594" cy="292"/>
          </a:xfrm>
        </p:grpSpPr>
        <p:sp>
          <p:nvSpPr>
            <p:cNvPr id="11291" name="Line 114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92" name="Text Box 115"/>
            <p:cNvSpPr txBox="1">
              <a:spLocks noChangeArrowheads="1"/>
            </p:cNvSpPr>
            <p:nvPr/>
          </p:nvSpPr>
          <p:spPr bwMode="auto">
            <a:xfrm>
              <a:off x="5229" y="211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rgbClr val="FF0001"/>
                  </a:solidFill>
                  <a:latin typeface="Times New Roman" panose="02020603050405020304" pitchFamily="18" charset="0"/>
                </a:rPr>
                <a:t>通</a:t>
              </a:r>
            </a:p>
          </p:txBody>
        </p:sp>
      </p:grpSp>
      <p:sp>
        <p:nvSpPr>
          <p:cNvPr id="377972" name="Text Box 116"/>
          <p:cNvSpPr txBox="1">
            <a:spLocks noChangeArrowheads="1"/>
          </p:cNvSpPr>
          <p:nvPr/>
        </p:nvSpPr>
        <p:spPr bwMode="auto">
          <a:xfrm>
            <a:off x="9839778" y="3857477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77973" name="Text Box 117"/>
          <p:cNvSpPr txBox="1">
            <a:spLocks noChangeArrowheads="1"/>
          </p:cNvSpPr>
          <p:nvPr/>
        </p:nvSpPr>
        <p:spPr bwMode="auto">
          <a:xfrm>
            <a:off x="1015299" y="234950"/>
            <a:ext cx="852081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或非门逻辑功能的</a:t>
            </a:r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门电路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779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79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7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7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7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7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7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7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7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7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7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7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7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7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7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7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7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77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7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77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7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77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7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7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7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7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7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7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930" grpId="0" autoUpdateAnimBg="0"/>
      <p:bldP spid="377931" grpId="0" animBg="1"/>
      <p:bldP spid="377932" grpId="0" animBg="1"/>
      <p:bldP spid="377933" grpId="0" autoUpdateAnimBg="0"/>
      <p:bldP spid="377934" grpId="0" autoUpdateAnimBg="0"/>
      <p:bldP spid="377951" grpId="0" autoUpdateAnimBg="0"/>
      <p:bldP spid="377952" grpId="0" autoUpdateAnimBg="0"/>
      <p:bldP spid="377953" grpId="0" autoUpdateAnimBg="0"/>
      <p:bldP spid="377955" grpId="0" autoUpdateAnimBg="0"/>
      <p:bldP spid="377957" grpId="0" autoUpdateAnimBg="0"/>
      <p:bldP spid="377964" grpId="0" autoUpdateAnimBg="0"/>
      <p:bldP spid="377965" grpId="0" autoUpdateAnimBg="0"/>
      <p:bldP spid="377972" grpId="0" autoUpdateAnimBg="0"/>
      <p:bldP spid="3779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AutoShape 2"/>
          <p:cNvSpPr>
            <a:spLocks noChangeArrowheads="1"/>
          </p:cNvSpPr>
          <p:nvPr/>
        </p:nvSpPr>
        <p:spPr bwMode="auto">
          <a:xfrm>
            <a:off x="5294629" y="2377282"/>
            <a:ext cx="1223963" cy="777875"/>
          </a:xfrm>
          <a:prstGeom prst="wedgeRoundRectCallout">
            <a:avLst>
              <a:gd name="adj1" fmla="val -52593"/>
              <a:gd name="adj2" fmla="val 63671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pPr algn="ctr"/>
            <a:r>
              <a:rPr lang="zh-CN" altLang="en-US" sz="1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外接上拉负载电阻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9079" y="317500"/>
            <a:ext cx="7968746" cy="685800"/>
          </a:xfrm>
        </p:spPr>
        <p:txBody>
          <a:bodyPr/>
          <a:lstStyle/>
          <a:p>
            <a:pPr eaLnBrk="1" hangingPunct="1"/>
            <a:r>
              <a:rPr lang="zh-CN" altLang="en-US" sz="36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漏极开路门电路（</a:t>
            </a:r>
            <a:r>
              <a:rPr lang="en-US" altLang="zh-CN" sz="3600" b="1" kern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OD</a:t>
            </a:r>
            <a:r>
              <a:rPr lang="zh-CN" altLang="en-US" sz="36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门）</a:t>
            </a:r>
          </a:p>
        </p:txBody>
      </p:sp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1962151" y="1555751"/>
            <a:ext cx="2303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电路组成</a:t>
            </a:r>
          </a:p>
        </p:txBody>
      </p:sp>
      <p:sp>
        <p:nvSpPr>
          <p:cNvPr id="378885" name="Text Box 5"/>
          <p:cNvSpPr txBox="1">
            <a:spLocks noChangeArrowheads="1"/>
          </p:cNvSpPr>
          <p:nvPr/>
        </p:nvSpPr>
        <p:spPr bwMode="auto">
          <a:xfrm>
            <a:off x="2125664" y="4725988"/>
            <a:ext cx="2200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逻辑符号</a:t>
            </a:r>
          </a:p>
        </p:txBody>
      </p:sp>
      <p:grpSp>
        <p:nvGrpSpPr>
          <p:cNvPr id="378886" name="Group 6"/>
          <p:cNvGrpSpPr/>
          <p:nvPr/>
        </p:nvGrpSpPr>
        <p:grpSpPr bwMode="auto">
          <a:xfrm>
            <a:off x="2198689" y="5265738"/>
            <a:ext cx="1800225" cy="1079500"/>
            <a:chOff x="326" y="2976"/>
            <a:chExt cx="1306" cy="672"/>
          </a:xfrm>
        </p:grpSpPr>
        <p:sp>
          <p:nvSpPr>
            <p:cNvPr id="12338" name="Rectangle 7"/>
            <p:cNvSpPr>
              <a:spLocks noChangeArrowheads="1"/>
            </p:cNvSpPr>
            <p:nvPr/>
          </p:nvSpPr>
          <p:spPr bwMode="auto">
            <a:xfrm>
              <a:off x="816" y="3024"/>
              <a:ext cx="336" cy="62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39" name="AutoShape 8"/>
            <p:cNvSpPr>
              <a:spLocks noChangeArrowheads="1"/>
            </p:cNvSpPr>
            <p:nvPr/>
          </p:nvSpPr>
          <p:spPr bwMode="auto">
            <a:xfrm>
              <a:off x="1008" y="3216"/>
              <a:ext cx="96" cy="192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40" name="Line 9"/>
            <p:cNvSpPr>
              <a:spLocks noChangeShapeType="1"/>
            </p:cNvSpPr>
            <p:nvPr/>
          </p:nvSpPr>
          <p:spPr bwMode="auto">
            <a:xfrm>
              <a:off x="1008" y="3408"/>
              <a:ext cx="1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1" name="Oval 10"/>
            <p:cNvSpPr>
              <a:spLocks noChangeArrowheads="1"/>
            </p:cNvSpPr>
            <p:nvPr/>
          </p:nvSpPr>
          <p:spPr bwMode="auto">
            <a:xfrm>
              <a:off x="1152" y="3312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42" name="Line 11"/>
            <p:cNvSpPr>
              <a:spLocks noChangeShapeType="1"/>
            </p:cNvSpPr>
            <p:nvPr/>
          </p:nvSpPr>
          <p:spPr bwMode="auto">
            <a:xfrm>
              <a:off x="1248" y="3360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3" name="Rectangle 12"/>
            <p:cNvSpPr>
              <a:spLocks noChangeArrowheads="1"/>
            </p:cNvSpPr>
            <p:nvPr/>
          </p:nvSpPr>
          <p:spPr bwMode="auto">
            <a:xfrm>
              <a:off x="815" y="2976"/>
              <a:ext cx="288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&amp;</a:t>
              </a:r>
            </a:p>
          </p:txBody>
        </p:sp>
        <p:sp>
          <p:nvSpPr>
            <p:cNvPr id="12344" name="Line 13"/>
            <p:cNvSpPr>
              <a:spLocks noChangeShapeType="1"/>
            </p:cNvSpPr>
            <p:nvPr/>
          </p:nvSpPr>
          <p:spPr bwMode="auto">
            <a:xfrm flipH="1">
              <a:off x="624" y="321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5" name="Line 14"/>
            <p:cNvSpPr>
              <a:spLocks noChangeShapeType="1"/>
            </p:cNvSpPr>
            <p:nvPr/>
          </p:nvSpPr>
          <p:spPr bwMode="auto">
            <a:xfrm flipH="1">
              <a:off x="624" y="345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6" name="Text Box 15"/>
            <p:cNvSpPr txBox="1">
              <a:spLocks noChangeArrowheads="1"/>
            </p:cNvSpPr>
            <p:nvPr/>
          </p:nvSpPr>
          <p:spPr bwMode="auto">
            <a:xfrm>
              <a:off x="326" y="3082"/>
              <a:ext cx="26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12347" name="Text Box 16"/>
            <p:cNvSpPr txBox="1">
              <a:spLocks noChangeArrowheads="1"/>
            </p:cNvSpPr>
            <p:nvPr/>
          </p:nvSpPr>
          <p:spPr bwMode="auto">
            <a:xfrm>
              <a:off x="336" y="3312"/>
              <a:ext cx="25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12348" name="Rectangle 17"/>
            <p:cNvSpPr>
              <a:spLocks noChangeArrowheads="1"/>
            </p:cNvSpPr>
            <p:nvPr/>
          </p:nvSpPr>
          <p:spPr bwMode="auto">
            <a:xfrm>
              <a:off x="1296" y="3120"/>
              <a:ext cx="336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Y</a:t>
              </a:r>
            </a:p>
          </p:txBody>
        </p:sp>
      </p:grpSp>
      <p:sp>
        <p:nvSpPr>
          <p:cNvPr id="378898" name="Text Box 18"/>
          <p:cNvSpPr txBox="1">
            <a:spLocks noChangeArrowheads="1"/>
          </p:cNvSpPr>
          <p:nvPr/>
        </p:nvSpPr>
        <p:spPr bwMode="auto">
          <a:xfrm>
            <a:off x="6771381" y="2320925"/>
            <a:ext cx="40843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必须外接负载电阻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</a:t>
            </a:r>
            <a:r>
              <a:rPr lang="en-US" altLang="zh-CN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 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，才能实现与非功能</a:t>
            </a:r>
          </a:p>
        </p:txBody>
      </p:sp>
      <p:graphicFrame>
        <p:nvGraphicFramePr>
          <p:cNvPr id="378899" name="Object 19"/>
          <p:cNvGraphicFramePr>
            <a:graphicFrameLocks noChangeAspect="1"/>
          </p:cNvGraphicFramePr>
          <p:nvPr/>
        </p:nvGraphicFramePr>
        <p:xfrm>
          <a:off x="7104063" y="3429000"/>
          <a:ext cx="1084262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203200" progId="Equation.3">
                  <p:embed/>
                </p:oleObj>
              </mc:Choice>
              <mc:Fallback>
                <p:oleObj name="Equation" r:id="rId2" imgW="520700" imgH="203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4063" y="3429000"/>
                        <a:ext cx="1084262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6527800" y="1700213"/>
            <a:ext cx="1512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3.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grpSp>
        <p:nvGrpSpPr>
          <p:cNvPr id="378901" name="Group 21"/>
          <p:cNvGrpSpPr/>
          <p:nvPr/>
        </p:nvGrpSpPr>
        <p:grpSpPr bwMode="auto">
          <a:xfrm>
            <a:off x="1736726" y="1970088"/>
            <a:ext cx="4077185" cy="2971800"/>
            <a:chOff x="0" y="528"/>
            <a:chExt cx="2783" cy="1872"/>
          </a:xfrm>
        </p:grpSpPr>
        <p:sp>
          <p:nvSpPr>
            <p:cNvPr id="12302" name="Text Box 22"/>
            <p:cNvSpPr txBox="1">
              <a:spLocks noChangeArrowheads="1"/>
            </p:cNvSpPr>
            <p:nvPr/>
          </p:nvSpPr>
          <p:spPr bwMode="auto">
            <a:xfrm>
              <a:off x="0" y="1680"/>
              <a:ext cx="47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A  </a:t>
              </a:r>
            </a:p>
          </p:txBody>
        </p:sp>
        <p:sp>
          <p:nvSpPr>
            <p:cNvPr id="12303" name="Line 23"/>
            <p:cNvSpPr>
              <a:spLocks noChangeShapeType="1"/>
            </p:cNvSpPr>
            <p:nvPr/>
          </p:nvSpPr>
          <p:spPr bwMode="auto">
            <a:xfrm flipV="1">
              <a:off x="1824" y="1632"/>
              <a:ext cx="43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4" name="Text Box 24"/>
            <p:cNvSpPr txBox="1">
              <a:spLocks noChangeArrowheads="1"/>
            </p:cNvSpPr>
            <p:nvPr/>
          </p:nvSpPr>
          <p:spPr bwMode="auto">
            <a:xfrm>
              <a:off x="2208" y="1584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latin typeface="Times New Roman" panose="02020603050405020304" pitchFamily="18" charset="0"/>
                  <a:ea typeface="仿宋_GB2312" pitchFamily="49" charset="-122"/>
                </a:rPr>
                <a:t>   </a:t>
              </a:r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Y</a:t>
              </a:r>
            </a:p>
          </p:txBody>
        </p:sp>
        <p:sp>
          <p:nvSpPr>
            <p:cNvPr id="12305" name="Text Box 25"/>
            <p:cNvSpPr txBox="1">
              <a:spLocks noChangeArrowheads="1"/>
            </p:cNvSpPr>
            <p:nvPr/>
          </p:nvSpPr>
          <p:spPr bwMode="auto">
            <a:xfrm>
              <a:off x="0" y="1872"/>
              <a:ext cx="4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B  </a:t>
              </a:r>
            </a:p>
          </p:txBody>
        </p:sp>
        <p:sp>
          <p:nvSpPr>
            <p:cNvPr id="12306" name="Rectangle 26"/>
            <p:cNvSpPr>
              <a:spLocks noChangeArrowheads="1"/>
            </p:cNvSpPr>
            <p:nvPr/>
          </p:nvSpPr>
          <p:spPr bwMode="auto">
            <a:xfrm>
              <a:off x="2304" y="624"/>
              <a:ext cx="47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DD2</a:t>
              </a:r>
            </a:p>
          </p:txBody>
        </p:sp>
        <p:sp>
          <p:nvSpPr>
            <p:cNvPr id="12307" name="Rectangle 27"/>
            <p:cNvSpPr>
              <a:spLocks noChangeArrowheads="1"/>
            </p:cNvSpPr>
            <p:nvPr/>
          </p:nvSpPr>
          <p:spPr bwMode="auto">
            <a:xfrm>
              <a:off x="2304" y="1104"/>
              <a:ext cx="31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</a:p>
          </p:txBody>
        </p:sp>
        <p:sp>
          <p:nvSpPr>
            <p:cNvPr id="12308" name="Rectangle 28"/>
            <p:cNvSpPr>
              <a:spLocks noChangeArrowheads="1"/>
            </p:cNvSpPr>
            <p:nvPr/>
          </p:nvSpPr>
          <p:spPr bwMode="auto">
            <a:xfrm>
              <a:off x="336" y="1728"/>
              <a:ext cx="240" cy="3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09" name="Line 29"/>
            <p:cNvSpPr>
              <a:spLocks noChangeShapeType="1"/>
            </p:cNvSpPr>
            <p:nvPr/>
          </p:nvSpPr>
          <p:spPr bwMode="auto">
            <a:xfrm>
              <a:off x="192" y="1824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Line 30"/>
            <p:cNvSpPr>
              <a:spLocks noChangeShapeType="1"/>
            </p:cNvSpPr>
            <p:nvPr/>
          </p:nvSpPr>
          <p:spPr bwMode="auto">
            <a:xfrm>
              <a:off x="192" y="2016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1" name="Text Box 31"/>
            <p:cNvSpPr txBox="1">
              <a:spLocks noChangeArrowheads="1"/>
            </p:cNvSpPr>
            <p:nvPr/>
          </p:nvSpPr>
          <p:spPr bwMode="auto">
            <a:xfrm>
              <a:off x="326" y="1689"/>
              <a:ext cx="2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&amp;</a:t>
              </a:r>
            </a:p>
          </p:txBody>
        </p:sp>
        <p:sp>
          <p:nvSpPr>
            <p:cNvPr id="12312" name="Rectangle 32"/>
            <p:cNvSpPr>
              <a:spLocks noChangeArrowheads="1"/>
            </p:cNvSpPr>
            <p:nvPr/>
          </p:nvSpPr>
          <p:spPr bwMode="auto">
            <a:xfrm>
              <a:off x="864" y="1728"/>
              <a:ext cx="240" cy="3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13" name="Oval 33"/>
            <p:cNvSpPr>
              <a:spLocks noChangeArrowheads="1"/>
            </p:cNvSpPr>
            <p:nvPr/>
          </p:nvSpPr>
          <p:spPr bwMode="auto">
            <a:xfrm>
              <a:off x="1104" y="1872"/>
              <a:ext cx="96" cy="9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14" name="Oval 34"/>
            <p:cNvSpPr>
              <a:spLocks noChangeArrowheads="1"/>
            </p:cNvSpPr>
            <p:nvPr/>
          </p:nvSpPr>
          <p:spPr bwMode="auto">
            <a:xfrm>
              <a:off x="576" y="1872"/>
              <a:ext cx="96" cy="9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15" name="Text Box 35"/>
            <p:cNvSpPr txBox="1">
              <a:spLocks noChangeArrowheads="1"/>
            </p:cNvSpPr>
            <p:nvPr/>
          </p:nvSpPr>
          <p:spPr bwMode="auto">
            <a:xfrm>
              <a:off x="864" y="1680"/>
              <a:ext cx="2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2316" name="Line 36"/>
            <p:cNvSpPr>
              <a:spLocks noChangeShapeType="1"/>
            </p:cNvSpPr>
            <p:nvPr/>
          </p:nvSpPr>
          <p:spPr bwMode="auto">
            <a:xfrm>
              <a:off x="672" y="1920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7" name="Line 37"/>
            <p:cNvSpPr>
              <a:spLocks noChangeShapeType="1"/>
            </p:cNvSpPr>
            <p:nvPr/>
          </p:nvSpPr>
          <p:spPr bwMode="auto">
            <a:xfrm flipV="1">
              <a:off x="432" y="672"/>
              <a:ext cx="0" cy="105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8" name="Line 38"/>
            <p:cNvSpPr>
              <a:spLocks noChangeShapeType="1"/>
            </p:cNvSpPr>
            <p:nvPr/>
          </p:nvSpPr>
          <p:spPr bwMode="auto">
            <a:xfrm flipV="1">
              <a:off x="960" y="1440"/>
              <a:ext cx="0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9" name="Line 39"/>
            <p:cNvSpPr>
              <a:spLocks noChangeShapeType="1"/>
            </p:cNvSpPr>
            <p:nvPr/>
          </p:nvSpPr>
          <p:spPr bwMode="auto">
            <a:xfrm flipH="1">
              <a:off x="384" y="1440"/>
              <a:ext cx="57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0" name="Oval 40"/>
            <p:cNvSpPr>
              <a:spLocks noChangeArrowheads="1"/>
            </p:cNvSpPr>
            <p:nvPr/>
          </p:nvSpPr>
          <p:spPr bwMode="auto">
            <a:xfrm>
              <a:off x="384" y="1392"/>
              <a:ext cx="96" cy="96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21" name="Rectangle 41"/>
            <p:cNvSpPr>
              <a:spLocks noChangeArrowheads="1"/>
            </p:cNvSpPr>
            <p:nvPr/>
          </p:nvSpPr>
          <p:spPr bwMode="auto">
            <a:xfrm>
              <a:off x="528" y="52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DD1</a:t>
              </a:r>
            </a:p>
          </p:txBody>
        </p:sp>
        <p:sp>
          <p:nvSpPr>
            <p:cNvPr id="12322" name="Line 42"/>
            <p:cNvSpPr>
              <a:spLocks noChangeShapeType="1"/>
            </p:cNvSpPr>
            <p:nvPr/>
          </p:nvSpPr>
          <p:spPr bwMode="auto">
            <a:xfrm>
              <a:off x="1584" y="15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3" name="Line 43"/>
            <p:cNvSpPr>
              <a:spLocks noChangeShapeType="1"/>
            </p:cNvSpPr>
            <p:nvPr/>
          </p:nvSpPr>
          <p:spPr bwMode="auto">
            <a:xfrm>
              <a:off x="1440" y="163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4" name="Line 44"/>
            <p:cNvSpPr>
              <a:spLocks noChangeShapeType="1"/>
            </p:cNvSpPr>
            <p:nvPr/>
          </p:nvSpPr>
          <p:spPr bwMode="auto">
            <a:xfrm flipH="1">
              <a:off x="1200" y="192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5" name="Line 45"/>
            <p:cNvSpPr>
              <a:spLocks noChangeShapeType="1"/>
            </p:cNvSpPr>
            <p:nvPr/>
          </p:nvSpPr>
          <p:spPr bwMode="auto">
            <a:xfrm>
              <a:off x="1584" y="163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6" name="Line 46"/>
            <p:cNvSpPr>
              <a:spLocks noChangeShapeType="1"/>
            </p:cNvSpPr>
            <p:nvPr/>
          </p:nvSpPr>
          <p:spPr bwMode="auto">
            <a:xfrm>
              <a:off x="1584" y="17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7" name="Line 47"/>
            <p:cNvSpPr>
              <a:spLocks noChangeShapeType="1"/>
            </p:cNvSpPr>
            <p:nvPr/>
          </p:nvSpPr>
          <p:spPr bwMode="auto">
            <a:xfrm>
              <a:off x="1584" y="192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8" name="Line 48"/>
            <p:cNvSpPr>
              <a:spLocks noChangeShapeType="1"/>
            </p:cNvSpPr>
            <p:nvPr/>
          </p:nvSpPr>
          <p:spPr bwMode="auto">
            <a:xfrm flipV="1">
              <a:off x="1824" y="177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9" name="Line 49"/>
            <p:cNvSpPr>
              <a:spLocks noChangeShapeType="1"/>
            </p:cNvSpPr>
            <p:nvPr/>
          </p:nvSpPr>
          <p:spPr bwMode="auto">
            <a:xfrm>
              <a:off x="1584" y="17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0" name="Line 50"/>
            <p:cNvSpPr>
              <a:spLocks noChangeShapeType="1"/>
            </p:cNvSpPr>
            <p:nvPr/>
          </p:nvSpPr>
          <p:spPr bwMode="auto">
            <a:xfrm>
              <a:off x="1584" y="187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1" name="Oval 51"/>
            <p:cNvSpPr>
              <a:spLocks noChangeArrowheads="1"/>
            </p:cNvSpPr>
            <p:nvPr/>
          </p:nvSpPr>
          <p:spPr bwMode="auto">
            <a:xfrm>
              <a:off x="1776" y="1872"/>
              <a:ext cx="96" cy="96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32" name="Line 52"/>
            <p:cNvSpPr>
              <a:spLocks noChangeShapeType="1"/>
            </p:cNvSpPr>
            <p:nvPr/>
          </p:nvSpPr>
          <p:spPr bwMode="auto">
            <a:xfrm flipV="1">
              <a:off x="2256" y="1440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Rectangle 53"/>
            <p:cNvSpPr>
              <a:spLocks noChangeArrowheads="1"/>
            </p:cNvSpPr>
            <p:nvPr/>
          </p:nvSpPr>
          <p:spPr bwMode="auto">
            <a:xfrm>
              <a:off x="2208" y="1152"/>
              <a:ext cx="96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34" name="Line 54"/>
            <p:cNvSpPr>
              <a:spLocks noChangeShapeType="1"/>
            </p:cNvSpPr>
            <p:nvPr/>
          </p:nvSpPr>
          <p:spPr bwMode="auto">
            <a:xfrm flipV="1">
              <a:off x="2256" y="720"/>
              <a:ext cx="0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5" name="Line 55"/>
            <p:cNvSpPr>
              <a:spLocks noChangeShapeType="1"/>
            </p:cNvSpPr>
            <p:nvPr/>
          </p:nvSpPr>
          <p:spPr bwMode="auto">
            <a:xfrm>
              <a:off x="1728" y="2400"/>
              <a:ext cx="192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6" name="Rectangle 56"/>
            <p:cNvSpPr>
              <a:spLocks noChangeArrowheads="1"/>
            </p:cNvSpPr>
            <p:nvPr/>
          </p:nvSpPr>
          <p:spPr bwMode="auto">
            <a:xfrm>
              <a:off x="240" y="1152"/>
              <a:ext cx="1824" cy="11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37" name="Text Box 57"/>
            <p:cNvSpPr txBox="1">
              <a:spLocks noChangeArrowheads="1"/>
            </p:cNvSpPr>
            <p:nvPr/>
          </p:nvSpPr>
          <p:spPr bwMode="auto">
            <a:xfrm>
              <a:off x="576" y="1200"/>
              <a:ext cx="8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49" charset="-122"/>
                </a:rPr>
                <a:t>CD40107</a:t>
              </a:r>
            </a:p>
          </p:txBody>
        </p:sp>
      </p:grpSp>
      <p:sp>
        <p:nvSpPr>
          <p:cNvPr id="378938" name="Rectangle 58"/>
          <p:cNvSpPr>
            <a:spLocks noChangeArrowheads="1"/>
          </p:cNvSpPr>
          <p:nvPr/>
        </p:nvSpPr>
        <p:spPr bwMode="auto">
          <a:xfrm>
            <a:off x="6600825" y="4076701"/>
            <a:ext cx="1366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4.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378939" name="Text Box 59"/>
          <p:cNvSpPr txBox="1">
            <a:spLocks noChangeArrowheads="1"/>
          </p:cNvSpPr>
          <p:nvPr/>
        </p:nvSpPr>
        <p:spPr bwMode="auto">
          <a:xfrm>
            <a:off x="6802707" y="4784727"/>
            <a:ext cx="4244388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OC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门一样，可做“线与”、“电平变换”等作用</a:t>
            </a:r>
          </a:p>
          <a:p>
            <a:pPr eaLnBrk="1" hangingPunct="1"/>
            <a:endParaRPr lang="zh-CN" altLang="en-US" sz="20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78940" name="AutoShape 60"/>
          <p:cNvSpPr>
            <a:spLocks noChangeArrowheads="1"/>
          </p:cNvSpPr>
          <p:nvPr/>
        </p:nvSpPr>
        <p:spPr bwMode="auto">
          <a:xfrm>
            <a:off x="4629151" y="5011738"/>
            <a:ext cx="900113" cy="793750"/>
          </a:xfrm>
          <a:prstGeom prst="wedgeRoundRectCallout">
            <a:avLst>
              <a:gd name="adj1" fmla="val -61991"/>
              <a:gd name="adj2" fmla="val -193602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pPr algn="ctr"/>
            <a:r>
              <a:rPr lang="zh-CN" altLang="en-US" sz="1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漏极开路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8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8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8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8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8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8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8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8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8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2" grpId="0" animBg="1"/>
      <p:bldP spid="378883" grpId="0" autoUpdateAnimBg="0"/>
      <p:bldP spid="378884" grpId="0" autoUpdateAnimBg="0"/>
      <p:bldP spid="378885" grpId="0" autoUpdateAnimBg="0"/>
      <p:bldP spid="378898" grpId="0" autoUpdateAnimBg="0"/>
      <p:bldP spid="378900" grpId="0" autoUpdateAnimBg="0"/>
      <p:bldP spid="378938" grpId="0" autoUpdateAnimBg="0"/>
      <p:bldP spid="378939" grpId="0" autoUpdateAnimBg="0"/>
      <p:bldP spid="3789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159493" y="365348"/>
            <a:ext cx="78219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传输门和双向开关</a:t>
            </a:r>
          </a:p>
        </p:txBody>
      </p:sp>
      <p:graphicFrame>
        <p:nvGraphicFramePr>
          <p:cNvPr id="379907" name="Object 3"/>
          <p:cNvGraphicFramePr>
            <a:graphicFrameLocks noChangeAspect="1"/>
          </p:cNvGraphicFramePr>
          <p:nvPr/>
        </p:nvGraphicFramePr>
        <p:xfrm>
          <a:off x="5340351" y="5102226"/>
          <a:ext cx="28797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565" imgH="228600" progId="Equation.3">
                  <p:embed/>
                </p:oleObj>
              </mc:Choice>
              <mc:Fallback>
                <p:oleObj name="Equation" r:id="rId2" imgW="1091565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351" y="5102226"/>
                        <a:ext cx="2879725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08" name="Text Box 4"/>
          <p:cNvSpPr txBox="1">
            <a:spLocks noChangeArrowheads="1"/>
          </p:cNvSpPr>
          <p:nvPr/>
        </p:nvSpPr>
        <p:spPr bwMode="auto">
          <a:xfrm>
            <a:off x="2143125" y="1843088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电路结构</a:t>
            </a:r>
          </a:p>
        </p:txBody>
      </p:sp>
      <p:sp>
        <p:nvSpPr>
          <p:cNvPr id="379909" name="Text Box 5"/>
          <p:cNvSpPr txBox="1">
            <a:spLocks noChangeArrowheads="1"/>
          </p:cNvSpPr>
          <p:nvPr/>
        </p:nvSpPr>
        <p:spPr bwMode="auto">
          <a:xfrm>
            <a:off x="5070475" y="4481513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工作条件</a:t>
            </a:r>
          </a:p>
        </p:txBody>
      </p:sp>
      <p:grpSp>
        <p:nvGrpSpPr>
          <p:cNvPr id="379910" name="Group 6"/>
          <p:cNvGrpSpPr/>
          <p:nvPr/>
        </p:nvGrpSpPr>
        <p:grpSpPr bwMode="auto">
          <a:xfrm>
            <a:off x="1919288" y="2363788"/>
            <a:ext cx="3276600" cy="3370262"/>
            <a:chOff x="192" y="480"/>
            <a:chExt cx="1824" cy="2016"/>
          </a:xfrm>
        </p:grpSpPr>
        <p:grpSp>
          <p:nvGrpSpPr>
            <p:cNvPr id="13353" name="Group 7"/>
            <p:cNvGrpSpPr/>
            <p:nvPr/>
          </p:nvGrpSpPr>
          <p:grpSpPr bwMode="auto">
            <a:xfrm>
              <a:off x="192" y="480"/>
              <a:ext cx="1824" cy="2016"/>
              <a:chOff x="0" y="336"/>
              <a:chExt cx="2016" cy="2285"/>
            </a:xfrm>
          </p:grpSpPr>
          <p:sp>
            <p:nvSpPr>
              <p:cNvPr id="13355" name="Oval 8"/>
              <p:cNvSpPr>
                <a:spLocks noChangeArrowheads="1"/>
              </p:cNvSpPr>
              <p:nvPr/>
            </p:nvSpPr>
            <p:spPr bwMode="auto">
              <a:xfrm>
                <a:off x="838" y="645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56" name="Oval 9"/>
              <p:cNvSpPr>
                <a:spLocks noChangeArrowheads="1"/>
              </p:cNvSpPr>
              <p:nvPr/>
            </p:nvSpPr>
            <p:spPr bwMode="auto">
              <a:xfrm>
                <a:off x="1367" y="76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57" name="Text Box 10"/>
              <p:cNvSpPr txBox="1">
                <a:spLocks noChangeArrowheads="1"/>
              </p:cNvSpPr>
              <p:nvPr/>
            </p:nvSpPr>
            <p:spPr bwMode="auto">
              <a:xfrm>
                <a:off x="0" y="1200"/>
                <a:ext cx="624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 </a:t>
                </a: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/V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</a:p>
            </p:txBody>
          </p:sp>
          <p:sp>
            <p:nvSpPr>
              <p:cNvPr id="13358" name="Text Box 11"/>
              <p:cNvSpPr txBox="1">
                <a:spLocks noChangeArrowheads="1"/>
              </p:cNvSpPr>
              <p:nvPr/>
            </p:nvSpPr>
            <p:spPr bwMode="auto">
              <a:xfrm>
                <a:off x="1344" y="645"/>
                <a:ext cx="528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 baseline="-25000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</a:p>
            </p:txBody>
          </p:sp>
          <p:sp>
            <p:nvSpPr>
              <p:cNvPr id="13359" name="Line 12"/>
              <p:cNvSpPr>
                <a:spLocks noChangeShapeType="1"/>
              </p:cNvSpPr>
              <p:nvPr/>
            </p:nvSpPr>
            <p:spPr bwMode="auto">
              <a:xfrm flipV="1">
                <a:off x="864" y="1968"/>
                <a:ext cx="0" cy="3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0" name="Oval 13"/>
              <p:cNvSpPr>
                <a:spLocks noChangeArrowheads="1"/>
              </p:cNvSpPr>
              <p:nvPr/>
            </p:nvSpPr>
            <p:spPr bwMode="auto">
              <a:xfrm rot="-5400000">
                <a:off x="697" y="146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61" name="Line 14"/>
              <p:cNvSpPr>
                <a:spLocks noChangeShapeType="1"/>
              </p:cNvSpPr>
              <p:nvPr/>
            </p:nvSpPr>
            <p:spPr bwMode="auto">
              <a:xfrm rot="-5400000">
                <a:off x="887" y="1604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2" name="Line 15"/>
              <p:cNvSpPr>
                <a:spLocks noChangeShapeType="1"/>
              </p:cNvSpPr>
              <p:nvPr/>
            </p:nvSpPr>
            <p:spPr bwMode="auto">
              <a:xfrm rot="-5400000">
                <a:off x="863" y="182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3" name="Line 16"/>
              <p:cNvSpPr>
                <a:spLocks noChangeShapeType="1"/>
              </p:cNvSpPr>
              <p:nvPr/>
            </p:nvSpPr>
            <p:spPr bwMode="auto">
              <a:xfrm rot="-5400000">
                <a:off x="732" y="1688"/>
                <a:ext cx="263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4" name="Line 17"/>
              <p:cNvSpPr>
                <a:spLocks noChangeShapeType="1"/>
              </p:cNvSpPr>
              <p:nvPr/>
            </p:nvSpPr>
            <p:spPr bwMode="auto">
              <a:xfrm>
                <a:off x="1296" y="1989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5" name="Oval 18"/>
              <p:cNvSpPr>
                <a:spLocks noChangeArrowheads="1"/>
              </p:cNvSpPr>
              <p:nvPr/>
            </p:nvSpPr>
            <p:spPr bwMode="auto">
              <a:xfrm>
                <a:off x="840" y="2277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66" name="Oval 19"/>
              <p:cNvSpPr>
                <a:spLocks noChangeArrowheads="1"/>
              </p:cNvSpPr>
              <p:nvPr/>
            </p:nvSpPr>
            <p:spPr bwMode="auto">
              <a:xfrm rot="5400000" flipV="1">
                <a:off x="983" y="146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67" name="Line 20"/>
              <p:cNvSpPr>
                <a:spLocks noChangeShapeType="1"/>
              </p:cNvSpPr>
              <p:nvPr/>
            </p:nvSpPr>
            <p:spPr bwMode="auto">
              <a:xfrm rot="5400000" flipV="1">
                <a:off x="888" y="957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8" name="Line 21"/>
              <p:cNvSpPr>
                <a:spLocks noChangeShapeType="1"/>
              </p:cNvSpPr>
              <p:nvPr/>
            </p:nvSpPr>
            <p:spPr bwMode="auto">
              <a:xfrm rot="5400000" flipV="1">
                <a:off x="864" y="885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9" name="Line 22"/>
              <p:cNvSpPr>
                <a:spLocks noChangeShapeType="1"/>
              </p:cNvSpPr>
              <p:nvPr/>
            </p:nvSpPr>
            <p:spPr bwMode="auto">
              <a:xfrm rot="5400000" flipV="1">
                <a:off x="396" y="1501"/>
                <a:ext cx="6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0" name="Line 23"/>
              <p:cNvSpPr>
                <a:spLocks noChangeShapeType="1"/>
              </p:cNvSpPr>
              <p:nvPr/>
            </p:nvSpPr>
            <p:spPr bwMode="auto">
              <a:xfrm rot="5400000" flipV="1">
                <a:off x="744" y="1293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1" name="Line 24"/>
              <p:cNvSpPr>
                <a:spLocks noChangeShapeType="1"/>
              </p:cNvSpPr>
              <p:nvPr/>
            </p:nvSpPr>
            <p:spPr bwMode="auto">
              <a:xfrm rot="5400000" flipV="1">
                <a:off x="684" y="1501"/>
                <a:ext cx="6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2" name="Line 25"/>
              <p:cNvSpPr>
                <a:spLocks noChangeShapeType="1"/>
              </p:cNvSpPr>
              <p:nvPr/>
            </p:nvSpPr>
            <p:spPr bwMode="auto">
              <a:xfrm flipV="1">
                <a:off x="864" y="693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3" name="Line 26"/>
              <p:cNvSpPr>
                <a:spLocks noChangeShapeType="1"/>
              </p:cNvSpPr>
              <p:nvPr/>
            </p:nvSpPr>
            <p:spPr bwMode="auto">
              <a:xfrm>
                <a:off x="864" y="1557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4" name="Line 27"/>
              <p:cNvSpPr>
                <a:spLocks noChangeShapeType="1"/>
              </p:cNvSpPr>
              <p:nvPr/>
            </p:nvSpPr>
            <p:spPr bwMode="auto">
              <a:xfrm>
                <a:off x="1392" y="1557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5" name="Line 28"/>
              <p:cNvSpPr>
                <a:spLocks noChangeShapeType="1"/>
              </p:cNvSpPr>
              <p:nvPr/>
            </p:nvSpPr>
            <p:spPr bwMode="auto">
              <a:xfrm>
                <a:off x="864" y="1413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6" name="Line 29"/>
              <p:cNvSpPr>
                <a:spLocks noChangeShapeType="1"/>
              </p:cNvSpPr>
              <p:nvPr/>
            </p:nvSpPr>
            <p:spPr bwMode="auto">
              <a:xfrm flipV="1">
                <a:off x="1392" y="816"/>
                <a:ext cx="0" cy="6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7" name="Line 30"/>
              <p:cNvSpPr>
                <a:spLocks noChangeShapeType="1"/>
              </p:cNvSpPr>
              <p:nvPr/>
            </p:nvSpPr>
            <p:spPr bwMode="auto">
              <a:xfrm>
                <a:off x="1008" y="1483"/>
                <a:ext cx="5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8" name="Line 31"/>
              <p:cNvSpPr>
                <a:spLocks noChangeShapeType="1"/>
              </p:cNvSpPr>
              <p:nvPr/>
            </p:nvSpPr>
            <p:spPr bwMode="auto">
              <a:xfrm>
                <a:off x="144" y="1483"/>
                <a:ext cx="5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379" name="Object 32"/>
              <p:cNvGraphicFramePr>
                <a:graphicFrameLocks noChangeAspect="1"/>
              </p:cNvGraphicFramePr>
              <p:nvPr/>
            </p:nvGraphicFramePr>
            <p:xfrm>
              <a:off x="806" y="2325"/>
              <a:ext cx="274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" imgW="165100" imgH="177800" progId="Equation.3">
                      <p:embed/>
                    </p:oleObj>
                  </mc:Choice>
                  <mc:Fallback>
                    <p:oleObj name="公式" r:id="rId4" imgW="165100" imgH="17780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" y="2325"/>
                            <a:ext cx="274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80" name="Object 33"/>
              <p:cNvGraphicFramePr>
                <a:graphicFrameLocks noChangeAspect="1"/>
              </p:cNvGraphicFramePr>
              <p:nvPr/>
            </p:nvGraphicFramePr>
            <p:xfrm>
              <a:off x="816" y="336"/>
              <a:ext cx="274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165100" imgH="203200" progId="Equation.3">
                      <p:embed/>
                    </p:oleObj>
                  </mc:Choice>
                  <mc:Fallback>
                    <p:oleObj name="公式" r:id="rId6" imgW="165100" imgH="20320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336"/>
                            <a:ext cx="274" cy="3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81" name="Text Box 34"/>
              <p:cNvSpPr txBox="1">
                <a:spLocks noChangeArrowheads="1"/>
              </p:cNvSpPr>
              <p:nvPr/>
            </p:nvSpPr>
            <p:spPr bwMode="auto">
              <a:xfrm>
                <a:off x="1392" y="1200"/>
                <a:ext cx="62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/V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3382" name="Text Box 35"/>
              <p:cNvSpPr txBox="1">
                <a:spLocks noChangeArrowheads="1"/>
              </p:cNvSpPr>
              <p:nvPr/>
            </p:nvSpPr>
            <p:spPr bwMode="auto">
              <a:xfrm>
                <a:off x="528" y="1989"/>
                <a:ext cx="38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3383" name="Text Box 36"/>
              <p:cNvSpPr txBox="1">
                <a:spLocks noChangeArrowheads="1"/>
              </p:cNvSpPr>
              <p:nvPr/>
            </p:nvSpPr>
            <p:spPr bwMode="auto">
              <a:xfrm>
                <a:off x="528" y="741"/>
                <a:ext cx="38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sp>
          <p:nvSpPr>
            <p:cNvPr id="13354" name="Rectangle 37"/>
            <p:cNvSpPr>
              <a:spLocks noChangeArrowheads="1"/>
            </p:cNvSpPr>
            <p:nvPr/>
          </p:nvSpPr>
          <p:spPr bwMode="auto">
            <a:xfrm>
              <a:off x="1392" y="1632"/>
              <a:ext cx="354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SS</a:t>
              </a:r>
            </a:p>
          </p:txBody>
        </p:sp>
      </p:grpSp>
      <p:grpSp>
        <p:nvGrpSpPr>
          <p:cNvPr id="379942" name="Group 38"/>
          <p:cNvGrpSpPr/>
          <p:nvPr/>
        </p:nvGrpSpPr>
        <p:grpSpPr bwMode="auto">
          <a:xfrm>
            <a:off x="6807201" y="1644650"/>
            <a:ext cx="3654425" cy="2736850"/>
            <a:chOff x="3984" y="480"/>
            <a:chExt cx="2101" cy="1563"/>
          </a:xfrm>
        </p:grpSpPr>
        <p:sp>
          <p:nvSpPr>
            <p:cNvPr id="13321" name="Oval 39"/>
            <p:cNvSpPr>
              <a:spLocks noChangeArrowheads="1"/>
            </p:cNvSpPr>
            <p:nvPr/>
          </p:nvSpPr>
          <p:spPr bwMode="auto">
            <a:xfrm>
              <a:off x="4742" y="561"/>
              <a:ext cx="44" cy="4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22" name="Oval 40"/>
            <p:cNvSpPr>
              <a:spLocks noChangeArrowheads="1"/>
            </p:cNvSpPr>
            <p:nvPr/>
          </p:nvSpPr>
          <p:spPr bwMode="auto">
            <a:xfrm>
              <a:off x="5221" y="667"/>
              <a:ext cx="43" cy="4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23" name="Text Box 41"/>
            <p:cNvSpPr txBox="1">
              <a:spLocks noChangeArrowheads="1"/>
            </p:cNvSpPr>
            <p:nvPr/>
          </p:nvSpPr>
          <p:spPr bwMode="auto">
            <a:xfrm>
              <a:off x="3984" y="1050"/>
              <a:ext cx="56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  <p:sp>
          <p:nvSpPr>
            <p:cNvPr id="13324" name="Text Box 42"/>
            <p:cNvSpPr txBox="1">
              <a:spLocks noChangeArrowheads="1"/>
            </p:cNvSpPr>
            <p:nvPr/>
          </p:nvSpPr>
          <p:spPr bwMode="auto">
            <a:xfrm>
              <a:off x="5200" y="561"/>
              <a:ext cx="47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13325" name="Line 43"/>
            <p:cNvSpPr>
              <a:spLocks noChangeShapeType="1"/>
            </p:cNvSpPr>
            <p:nvPr/>
          </p:nvSpPr>
          <p:spPr bwMode="auto">
            <a:xfrm flipV="1">
              <a:off x="4766" y="1728"/>
              <a:ext cx="0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6" name="Oval 44"/>
            <p:cNvSpPr>
              <a:spLocks noChangeArrowheads="1"/>
            </p:cNvSpPr>
            <p:nvPr/>
          </p:nvSpPr>
          <p:spPr bwMode="auto">
            <a:xfrm rot="-5400000">
              <a:off x="4616" y="1280"/>
              <a:ext cx="42" cy="4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27" name="Line 45"/>
            <p:cNvSpPr>
              <a:spLocks noChangeShapeType="1"/>
            </p:cNvSpPr>
            <p:nvPr/>
          </p:nvSpPr>
          <p:spPr bwMode="auto">
            <a:xfrm rot="-5400000">
              <a:off x="4787" y="1401"/>
              <a:ext cx="0" cy="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8" name="Line 46"/>
            <p:cNvSpPr>
              <a:spLocks noChangeShapeType="1"/>
            </p:cNvSpPr>
            <p:nvPr/>
          </p:nvSpPr>
          <p:spPr bwMode="auto">
            <a:xfrm rot="-5400000">
              <a:off x="4765" y="1594"/>
              <a:ext cx="0" cy="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9" name="Line 47"/>
            <p:cNvSpPr>
              <a:spLocks noChangeShapeType="1"/>
            </p:cNvSpPr>
            <p:nvPr/>
          </p:nvSpPr>
          <p:spPr bwMode="auto">
            <a:xfrm rot="-5400000">
              <a:off x="4650" y="1480"/>
              <a:ext cx="23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0" name="Line 48"/>
            <p:cNvSpPr>
              <a:spLocks noChangeShapeType="1"/>
            </p:cNvSpPr>
            <p:nvPr/>
          </p:nvSpPr>
          <p:spPr bwMode="auto">
            <a:xfrm>
              <a:off x="5157" y="1746"/>
              <a:ext cx="1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1" name="Oval 49"/>
            <p:cNvSpPr>
              <a:spLocks noChangeArrowheads="1"/>
            </p:cNvSpPr>
            <p:nvPr/>
          </p:nvSpPr>
          <p:spPr bwMode="auto">
            <a:xfrm>
              <a:off x="4744" y="2000"/>
              <a:ext cx="43" cy="4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32" name="Oval 50"/>
            <p:cNvSpPr>
              <a:spLocks noChangeArrowheads="1"/>
            </p:cNvSpPr>
            <p:nvPr/>
          </p:nvSpPr>
          <p:spPr bwMode="auto">
            <a:xfrm rot="5400000" flipV="1">
              <a:off x="4874" y="1280"/>
              <a:ext cx="42" cy="4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33" name="Line 51"/>
            <p:cNvSpPr>
              <a:spLocks noChangeShapeType="1"/>
            </p:cNvSpPr>
            <p:nvPr/>
          </p:nvSpPr>
          <p:spPr bwMode="auto">
            <a:xfrm rot="5400000" flipV="1">
              <a:off x="4788" y="830"/>
              <a:ext cx="0" cy="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4" name="Line 52"/>
            <p:cNvSpPr>
              <a:spLocks noChangeShapeType="1"/>
            </p:cNvSpPr>
            <p:nvPr/>
          </p:nvSpPr>
          <p:spPr bwMode="auto">
            <a:xfrm rot="5400000" flipV="1">
              <a:off x="4766" y="768"/>
              <a:ext cx="0" cy="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5" name="Line 53"/>
            <p:cNvSpPr>
              <a:spLocks noChangeShapeType="1"/>
            </p:cNvSpPr>
            <p:nvPr/>
          </p:nvSpPr>
          <p:spPr bwMode="auto">
            <a:xfrm rot="5400000" flipV="1">
              <a:off x="4350" y="1316"/>
              <a:ext cx="5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6" name="Line 54"/>
            <p:cNvSpPr>
              <a:spLocks noChangeShapeType="1"/>
            </p:cNvSpPr>
            <p:nvPr/>
          </p:nvSpPr>
          <p:spPr bwMode="auto">
            <a:xfrm rot="5400000" flipV="1">
              <a:off x="4660" y="1132"/>
              <a:ext cx="2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7" name="Line 55"/>
            <p:cNvSpPr>
              <a:spLocks noChangeShapeType="1"/>
            </p:cNvSpPr>
            <p:nvPr/>
          </p:nvSpPr>
          <p:spPr bwMode="auto">
            <a:xfrm rot="5400000" flipV="1">
              <a:off x="4610" y="1316"/>
              <a:ext cx="5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8" name="Line 56"/>
            <p:cNvSpPr>
              <a:spLocks noChangeShapeType="1"/>
            </p:cNvSpPr>
            <p:nvPr/>
          </p:nvSpPr>
          <p:spPr bwMode="auto">
            <a:xfrm flipV="1">
              <a:off x="4766" y="603"/>
              <a:ext cx="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9" name="Line 57"/>
            <p:cNvSpPr>
              <a:spLocks noChangeShapeType="1"/>
            </p:cNvSpPr>
            <p:nvPr/>
          </p:nvSpPr>
          <p:spPr bwMode="auto">
            <a:xfrm>
              <a:off x="4766" y="1365"/>
              <a:ext cx="4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0" name="Line 58"/>
            <p:cNvSpPr>
              <a:spLocks noChangeShapeType="1"/>
            </p:cNvSpPr>
            <p:nvPr/>
          </p:nvSpPr>
          <p:spPr bwMode="auto">
            <a:xfrm>
              <a:off x="5243" y="1365"/>
              <a:ext cx="0" cy="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1" name="Line 59"/>
            <p:cNvSpPr>
              <a:spLocks noChangeShapeType="1"/>
            </p:cNvSpPr>
            <p:nvPr/>
          </p:nvSpPr>
          <p:spPr bwMode="auto">
            <a:xfrm>
              <a:off x="4766" y="1238"/>
              <a:ext cx="4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2" name="Line 60"/>
            <p:cNvSpPr>
              <a:spLocks noChangeShapeType="1"/>
            </p:cNvSpPr>
            <p:nvPr/>
          </p:nvSpPr>
          <p:spPr bwMode="auto">
            <a:xfrm flipV="1">
              <a:off x="5243" y="711"/>
              <a:ext cx="0" cy="5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3" name="Line 61"/>
            <p:cNvSpPr>
              <a:spLocks noChangeShapeType="1"/>
            </p:cNvSpPr>
            <p:nvPr/>
          </p:nvSpPr>
          <p:spPr bwMode="auto">
            <a:xfrm flipV="1">
              <a:off x="4896" y="1296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4" name="Line 62"/>
            <p:cNvSpPr>
              <a:spLocks noChangeShapeType="1"/>
            </p:cNvSpPr>
            <p:nvPr/>
          </p:nvSpPr>
          <p:spPr bwMode="auto">
            <a:xfrm>
              <a:off x="4114" y="1300"/>
              <a:ext cx="5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45" name="Object 63"/>
            <p:cNvGraphicFramePr>
              <a:graphicFrameLocks noChangeAspect="1"/>
            </p:cNvGraphicFramePr>
            <p:nvPr/>
          </p:nvGraphicFramePr>
          <p:xfrm>
            <a:off x="4512" y="1728"/>
            <a:ext cx="24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65100" imgH="177800" progId="Equation.3">
                    <p:embed/>
                  </p:oleObj>
                </mc:Choice>
                <mc:Fallback>
                  <p:oleObj name="公式" r:id="rId8" imgW="165100" imgH="17780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728"/>
                          <a:ext cx="248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46" name="Object 64"/>
            <p:cNvGraphicFramePr>
              <a:graphicFrameLocks noChangeAspect="1"/>
            </p:cNvGraphicFramePr>
            <p:nvPr/>
          </p:nvGraphicFramePr>
          <p:xfrm>
            <a:off x="4464" y="480"/>
            <a:ext cx="248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165100" imgH="203200" progId="Equation.3">
                    <p:embed/>
                  </p:oleObj>
                </mc:Choice>
                <mc:Fallback>
                  <p:oleObj name="公式" r:id="rId9" imgW="165100" imgH="203200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480"/>
                          <a:ext cx="248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47" name="Text Box 65"/>
            <p:cNvSpPr txBox="1">
              <a:spLocks noChangeArrowheads="1"/>
            </p:cNvSpPr>
            <p:nvPr/>
          </p:nvSpPr>
          <p:spPr bwMode="auto">
            <a:xfrm>
              <a:off x="5520" y="1056"/>
              <a:ext cx="565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3348" name="Rectangle 66"/>
            <p:cNvSpPr>
              <a:spLocks noChangeArrowheads="1"/>
            </p:cNvSpPr>
            <p:nvPr/>
          </p:nvSpPr>
          <p:spPr bwMode="auto">
            <a:xfrm>
              <a:off x="5520" y="1440"/>
              <a:ext cx="96" cy="24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49" name="Line 67"/>
            <p:cNvSpPr>
              <a:spLocks noChangeShapeType="1"/>
            </p:cNvSpPr>
            <p:nvPr/>
          </p:nvSpPr>
          <p:spPr bwMode="auto">
            <a:xfrm flipV="1">
              <a:off x="5568" y="1296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0" name="Line 68"/>
            <p:cNvSpPr>
              <a:spLocks noChangeShapeType="1"/>
            </p:cNvSpPr>
            <p:nvPr/>
          </p:nvSpPr>
          <p:spPr bwMode="auto">
            <a:xfrm>
              <a:off x="5472" y="177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1" name="Line 69"/>
            <p:cNvSpPr>
              <a:spLocks noChangeShapeType="1"/>
            </p:cNvSpPr>
            <p:nvPr/>
          </p:nvSpPr>
          <p:spPr bwMode="auto">
            <a:xfrm>
              <a:off x="5568" y="168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2" name="Rectangle 70"/>
            <p:cNvSpPr>
              <a:spLocks noChangeArrowheads="1"/>
            </p:cNvSpPr>
            <p:nvPr/>
          </p:nvSpPr>
          <p:spPr bwMode="auto">
            <a:xfrm>
              <a:off x="5616" y="1488"/>
              <a:ext cx="27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</a:p>
          </p:txBody>
        </p:sp>
      </p:grpSp>
      <p:graphicFrame>
        <p:nvGraphicFramePr>
          <p:cNvPr id="379975" name="Object 71"/>
          <p:cNvGraphicFramePr>
            <a:graphicFrameLocks noChangeAspect="1"/>
          </p:cNvGraphicFramePr>
          <p:nvPr/>
        </p:nvGraphicFramePr>
        <p:xfrm>
          <a:off x="5321301" y="5732464"/>
          <a:ext cx="22320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065" imgH="228600" progId="Equation.3">
                  <p:embed/>
                </p:oleObj>
              </mc:Choice>
              <mc:Fallback>
                <p:oleObj name="Equation" r:id="rId10" imgW="901065" imgH="2286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1" y="5732464"/>
                        <a:ext cx="22320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9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9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8" grpId="0" autoUpdateAnimBg="0"/>
      <p:bldP spid="379909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930" name="Group 2"/>
          <p:cNvGrpSpPr/>
          <p:nvPr/>
        </p:nvGrpSpPr>
        <p:grpSpPr bwMode="auto">
          <a:xfrm>
            <a:off x="5951539" y="1676400"/>
            <a:ext cx="3457575" cy="1295400"/>
            <a:chOff x="2517" y="119"/>
            <a:chExt cx="2178" cy="936"/>
          </a:xfrm>
        </p:grpSpPr>
        <p:sp>
          <p:nvSpPr>
            <p:cNvPr id="14387" name="AutoShape 3"/>
            <p:cNvSpPr>
              <a:spLocks noChangeArrowheads="1"/>
            </p:cNvSpPr>
            <p:nvPr/>
          </p:nvSpPr>
          <p:spPr bwMode="auto">
            <a:xfrm>
              <a:off x="2517" y="119"/>
              <a:ext cx="2178" cy="936"/>
            </a:xfrm>
            <a:prstGeom prst="wedgeRoundRectCallout">
              <a:avLst>
                <a:gd name="adj1" fmla="val -87236"/>
                <a:gd name="adj2" fmla="val 44764"/>
                <a:gd name="adj3" fmla="val 16667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4388" name="Object 4"/>
            <p:cNvGraphicFramePr>
              <a:graphicFrameLocks noChangeAspect="1"/>
            </p:cNvGraphicFramePr>
            <p:nvPr/>
          </p:nvGraphicFramePr>
          <p:xfrm>
            <a:off x="2562" y="391"/>
            <a:ext cx="2041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422400" imgH="279400" progId="Equation.3">
                    <p:embed/>
                  </p:oleObj>
                </mc:Choice>
                <mc:Fallback>
                  <p:oleObj name="Equation" r:id="rId2" imgW="1422400" imgH="2794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391"/>
                          <a:ext cx="2041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0933" name="Text Box 5"/>
          <p:cNvSpPr txBox="1">
            <a:spLocks noChangeArrowheads="1"/>
          </p:cNvSpPr>
          <p:nvPr/>
        </p:nvSpPr>
        <p:spPr bwMode="auto">
          <a:xfrm>
            <a:off x="1374753" y="309563"/>
            <a:ext cx="777242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传输门和双向开关原理</a:t>
            </a:r>
          </a:p>
        </p:txBody>
      </p:sp>
      <p:grpSp>
        <p:nvGrpSpPr>
          <p:cNvPr id="380934" name="Group 6"/>
          <p:cNvGrpSpPr/>
          <p:nvPr/>
        </p:nvGrpSpPr>
        <p:grpSpPr bwMode="auto">
          <a:xfrm>
            <a:off x="2265363" y="4772026"/>
            <a:ext cx="3602038" cy="555625"/>
            <a:chOff x="452" y="2691"/>
            <a:chExt cx="2269" cy="350"/>
          </a:xfrm>
        </p:grpSpPr>
        <p:sp>
          <p:nvSpPr>
            <p:cNvPr id="14384" name="Text Box 7"/>
            <p:cNvSpPr txBox="1">
              <a:spLocks noChangeArrowheads="1"/>
            </p:cNvSpPr>
            <p:nvPr/>
          </p:nvSpPr>
          <p:spPr bwMode="auto">
            <a:xfrm>
              <a:off x="452" y="2691"/>
              <a:ext cx="68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dirty="0">
                  <a:solidFill>
                    <a:schemeClr val="tx2">
                      <a:lumMod val="75000"/>
                    </a:schemeClr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solidFill>
                    <a:schemeClr val="tx2">
                      <a:lumMod val="75000"/>
                    </a:schemeClr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800" dirty="0">
                  <a:solidFill>
                    <a:schemeClr val="tx2">
                      <a:lumMod val="75000"/>
                    </a:schemeClr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14385" name="Object 8"/>
            <p:cNvGraphicFramePr>
              <a:graphicFrameLocks noChangeAspect="1"/>
            </p:cNvGraphicFramePr>
            <p:nvPr/>
          </p:nvGraphicFramePr>
          <p:xfrm>
            <a:off x="1272" y="2692"/>
            <a:ext cx="1128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736600" imgH="228600" progId="Equation.3">
                    <p:embed/>
                  </p:oleObj>
                </mc:Choice>
                <mc:Fallback>
                  <p:oleObj name="公式" r:id="rId4" imgW="73660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" y="2692"/>
                          <a:ext cx="1128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86" name="Text Box 9"/>
            <p:cNvSpPr txBox="1">
              <a:spLocks noChangeArrowheads="1"/>
            </p:cNvSpPr>
            <p:nvPr/>
          </p:nvSpPr>
          <p:spPr bwMode="auto">
            <a:xfrm>
              <a:off x="2379" y="2704"/>
              <a:ext cx="34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</a:t>
              </a:r>
            </a:p>
          </p:txBody>
        </p:sp>
      </p:grpSp>
      <p:grpSp>
        <p:nvGrpSpPr>
          <p:cNvPr id="380938" name="Group 10"/>
          <p:cNvGrpSpPr/>
          <p:nvPr/>
        </p:nvGrpSpPr>
        <p:grpSpPr bwMode="auto">
          <a:xfrm>
            <a:off x="2414589" y="1860550"/>
            <a:ext cx="3311525" cy="2808288"/>
            <a:chOff x="3888" y="0"/>
            <a:chExt cx="1872" cy="1488"/>
          </a:xfrm>
        </p:grpSpPr>
        <p:grpSp>
          <p:nvGrpSpPr>
            <p:cNvPr id="14345" name="Group 11"/>
            <p:cNvGrpSpPr/>
            <p:nvPr/>
          </p:nvGrpSpPr>
          <p:grpSpPr bwMode="auto">
            <a:xfrm>
              <a:off x="3888" y="0"/>
              <a:ext cx="1872" cy="1488"/>
              <a:chOff x="3984" y="480"/>
              <a:chExt cx="2101" cy="1563"/>
            </a:xfrm>
          </p:grpSpPr>
          <p:sp>
            <p:nvSpPr>
              <p:cNvPr id="14352" name="Oval 12"/>
              <p:cNvSpPr>
                <a:spLocks noChangeArrowheads="1"/>
              </p:cNvSpPr>
              <p:nvPr/>
            </p:nvSpPr>
            <p:spPr bwMode="auto">
              <a:xfrm>
                <a:off x="4742" y="561"/>
                <a:ext cx="44" cy="4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53" name="Oval 13"/>
              <p:cNvSpPr>
                <a:spLocks noChangeArrowheads="1"/>
              </p:cNvSpPr>
              <p:nvPr/>
            </p:nvSpPr>
            <p:spPr bwMode="auto">
              <a:xfrm>
                <a:off x="5221" y="667"/>
                <a:ext cx="43" cy="4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54" name="Text Box 14"/>
              <p:cNvSpPr txBox="1">
                <a:spLocks noChangeArrowheads="1"/>
              </p:cNvSpPr>
              <p:nvPr/>
            </p:nvSpPr>
            <p:spPr bwMode="auto">
              <a:xfrm>
                <a:off x="3984" y="1050"/>
                <a:ext cx="566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</a:p>
            </p:txBody>
          </p:sp>
          <p:sp>
            <p:nvSpPr>
              <p:cNvPr id="14355" name="Text Box 15"/>
              <p:cNvSpPr txBox="1">
                <a:spLocks noChangeArrowheads="1"/>
              </p:cNvSpPr>
              <p:nvPr/>
            </p:nvSpPr>
            <p:spPr bwMode="auto">
              <a:xfrm>
                <a:off x="5199" y="561"/>
                <a:ext cx="479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 baseline="-25000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</a:p>
            </p:txBody>
          </p:sp>
          <p:sp>
            <p:nvSpPr>
              <p:cNvPr id="14356" name="Line 16"/>
              <p:cNvSpPr>
                <a:spLocks noChangeShapeType="1"/>
              </p:cNvSpPr>
              <p:nvPr/>
            </p:nvSpPr>
            <p:spPr bwMode="auto">
              <a:xfrm flipV="1">
                <a:off x="4766" y="1728"/>
                <a:ext cx="0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7" name="Oval 17"/>
              <p:cNvSpPr>
                <a:spLocks noChangeArrowheads="1"/>
              </p:cNvSpPr>
              <p:nvPr/>
            </p:nvSpPr>
            <p:spPr bwMode="auto">
              <a:xfrm rot="-5400000">
                <a:off x="4616" y="1280"/>
                <a:ext cx="42" cy="4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58" name="Line 18"/>
              <p:cNvSpPr>
                <a:spLocks noChangeShapeType="1"/>
              </p:cNvSpPr>
              <p:nvPr/>
            </p:nvSpPr>
            <p:spPr bwMode="auto">
              <a:xfrm rot="-5400000">
                <a:off x="4787" y="1401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9" name="Line 19"/>
              <p:cNvSpPr>
                <a:spLocks noChangeShapeType="1"/>
              </p:cNvSpPr>
              <p:nvPr/>
            </p:nvSpPr>
            <p:spPr bwMode="auto">
              <a:xfrm rot="-5400000">
                <a:off x="4765" y="1594"/>
                <a:ext cx="0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0" name="Line 20"/>
              <p:cNvSpPr>
                <a:spLocks noChangeShapeType="1"/>
              </p:cNvSpPr>
              <p:nvPr/>
            </p:nvSpPr>
            <p:spPr bwMode="auto">
              <a:xfrm rot="-5400000">
                <a:off x="4650" y="1480"/>
                <a:ext cx="23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1" name="Line 21"/>
              <p:cNvSpPr>
                <a:spLocks noChangeShapeType="1"/>
              </p:cNvSpPr>
              <p:nvPr/>
            </p:nvSpPr>
            <p:spPr bwMode="auto">
              <a:xfrm>
                <a:off x="5157" y="1746"/>
                <a:ext cx="17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2" name="Oval 22"/>
              <p:cNvSpPr>
                <a:spLocks noChangeArrowheads="1"/>
              </p:cNvSpPr>
              <p:nvPr/>
            </p:nvSpPr>
            <p:spPr bwMode="auto">
              <a:xfrm>
                <a:off x="4744" y="2000"/>
                <a:ext cx="43" cy="4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63" name="Oval 23"/>
              <p:cNvSpPr>
                <a:spLocks noChangeArrowheads="1"/>
              </p:cNvSpPr>
              <p:nvPr/>
            </p:nvSpPr>
            <p:spPr bwMode="auto">
              <a:xfrm rot="5400000" flipV="1">
                <a:off x="4874" y="1280"/>
                <a:ext cx="42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64" name="Line 24"/>
              <p:cNvSpPr>
                <a:spLocks noChangeShapeType="1"/>
              </p:cNvSpPr>
              <p:nvPr/>
            </p:nvSpPr>
            <p:spPr bwMode="auto">
              <a:xfrm rot="5400000" flipV="1">
                <a:off x="4788" y="830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5" name="Line 25"/>
              <p:cNvSpPr>
                <a:spLocks noChangeShapeType="1"/>
              </p:cNvSpPr>
              <p:nvPr/>
            </p:nvSpPr>
            <p:spPr bwMode="auto">
              <a:xfrm rot="5400000" flipV="1">
                <a:off x="4766" y="768"/>
                <a:ext cx="0" cy="2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6" name="Line 26"/>
              <p:cNvSpPr>
                <a:spLocks noChangeShapeType="1"/>
              </p:cNvSpPr>
              <p:nvPr/>
            </p:nvSpPr>
            <p:spPr bwMode="auto">
              <a:xfrm rot="5400000" flipV="1">
                <a:off x="4350" y="1316"/>
                <a:ext cx="5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7" name="Line 27"/>
              <p:cNvSpPr>
                <a:spLocks noChangeShapeType="1"/>
              </p:cNvSpPr>
              <p:nvPr/>
            </p:nvSpPr>
            <p:spPr bwMode="auto">
              <a:xfrm rot="5400000" flipV="1">
                <a:off x="4660" y="1132"/>
                <a:ext cx="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8" name="Line 28"/>
              <p:cNvSpPr>
                <a:spLocks noChangeShapeType="1"/>
              </p:cNvSpPr>
              <p:nvPr/>
            </p:nvSpPr>
            <p:spPr bwMode="auto">
              <a:xfrm rot="5400000" flipV="1">
                <a:off x="4610" y="1316"/>
                <a:ext cx="5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9" name="Line 29"/>
              <p:cNvSpPr>
                <a:spLocks noChangeShapeType="1"/>
              </p:cNvSpPr>
              <p:nvPr/>
            </p:nvSpPr>
            <p:spPr bwMode="auto">
              <a:xfrm flipV="1">
                <a:off x="4766" y="603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0" name="Line 30"/>
              <p:cNvSpPr>
                <a:spLocks noChangeShapeType="1"/>
              </p:cNvSpPr>
              <p:nvPr/>
            </p:nvSpPr>
            <p:spPr bwMode="auto">
              <a:xfrm>
                <a:off x="4766" y="1365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1" name="Line 31"/>
              <p:cNvSpPr>
                <a:spLocks noChangeShapeType="1"/>
              </p:cNvSpPr>
              <p:nvPr/>
            </p:nvSpPr>
            <p:spPr bwMode="auto">
              <a:xfrm>
                <a:off x="5243" y="1365"/>
                <a:ext cx="0" cy="3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2" name="Line 32"/>
              <p:cNvSpPr>
                <a:spLocks noChangeShapeType="1"/>
              </p:cNvSpPr>
              <p:nvPr/>
            </p:nvSpPr>
            <p:spPr bwMode="auto">
              <a:xfrm>
                <a:off x="4766" y="1238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3" name="Line 33"/>
              <p:cNvSpPr>
                <a:spLocks noChangeShapeType="1"/>
              </p:cNvSpPr>
              <p:nvPr/>
            </p:nvSpPr>
            <p:spPr bwMode="auto">
              <a:xfrm flipV="1">
                <a:off x="5243" y="711"/>
                <a:ext cx="0" cy="5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4" name="Line 34"/>
              <p:cNvSpPr>
                <a:spLocks noChangeShapeType="1"/>
              </p:cNvSpPr>
              <p:nvPr/>
            </p:nvSpPr>
            <p:spPr bwMode="auto">
              <a:xfrm flipV="1">
                <a:off x="4896" y="1296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5" name="Line 35"/>
              <p:cNvSpPr>
                <a:spLocks noChangeShapeType="1"/>
              </p:cNvSpPr>
              <p:nvPr/>
            </p:nvSpPr>
            <p:spPr bwMode="auto">
              <a:xfrm>
                <a:off x="4114" y="1300"/>
                <a:ext cx="5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4376" name="Object 36"/>
              <p:cNvGraphicFramePr>
                <a:graphicFrameLocks noChangeAspect="1"/>
              </p:cNvGraphicFramePr>
              <p:nvPr/>
            </p:nvGraphicFramePr>
            <p:xfrm>
              <a:off x="4512" y="1728"/>
              <a:ext cx="248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165100" imgH="177800" progId="Equation.3">
                      <p:embed/>
                    </p:oleObj>
                  </mc:Choice>
                  <mc:Fallback>
                    <p:oleObj name="公式" r:id="rId6" imgW="165100" imgH="177800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1728"/>
                            <a:ext cx="248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77" name="Object 37"/>
              <p:cNvGraphicFramePr>
                <a:graphicFrameLocks noChangeAspect="1"/>
              </p:cNvGraphicFramePr>
              <p:nvPr/>
            </p:nvGraphicFramePr>
            <p:xfrm>
              <a:off x="4464" y="480"/>
              <a:ext cx="248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8" imgW="165100" imgH="203200" progId="Equation.3">
                      <p:embed/>
                    </p:oleObj>
                  </mc:Choice>
                  <mc:Fallback>
                    <p:oleObj name="公式" r:id="rId8" imgW="165100" imgH="20320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480"/>
                            <a:ext cx="248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78" name="Text Box 38"/>
              <p:cNvSpPr txBox="1">
                <a:spLocks noChangeArrowheads="1"/>
              </p:cNvSpPr>
              <p:nvPr/>
            </p:nvSpPr>
            <p:spPr bwMode="auto">
              <a:xfrm>
                <a:off x="5519" y="1056"/>
                <a:ext cx="566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4379" name="Rectangle 39"/>
              <p:cNvSpPr>
                <a:spLocks noChangeArrowheads="1"/>
              </p:cNvSpPr>
              <p:nvPr/>
            </p:nvSpPr>
            <p:spPr bwMode="auto">
              <a:xfrm>
                <a:off x="5520" y="1440"/>
                <a:ext cx="96" cy="24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80" name="Line 40"/>
              <p:cNvSpPr>
                <a:spLocks noChangeShapeType="1"/>
              </p:cNvSpPr>
              <p:nvPr/>
            </p:nvSpPr>
            <p:spPr bwMode="auto">
              <a:xfrm flipV="1">
                <a:off x="5568" y="1296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1" name="Line 41"/>
              <p:cNvSpPr>
                <a:spLocks noChangeShapeType="1"/>
              </p:cNvSpPr>
              <p:nvPr/>
            </p:nvSpPr>
            <p:spPr bwMode="auto">
              <a:xfrm>
                <a:off x="5472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2" name="Line 42"/>
              <p:cNvSpPr>
                <a:spLocks noChangeShapeType="1"/>
              </p:cNvSpPr>
              <p:nvPr/>
            </p:nvSpPr>
            <p:spPr bwMode="auto">
              <a:xfrm>
                <a:off x="5568" y="1680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3" name="Rectangle 43"/>
              <p:cNvSpPr>
                <a:spLocks noChangeArrowheads="1"/>
              </p:cNvSpPr>
              <p:nvPr/>
            </p:nvSpPr>
            <p:spPr bwMode="auto">
              <a:xfrm>
                <a:off x="5616" y="1488"/>
                <a:ext cx="307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R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L</a:t>
                </a:r>
              </a:p>
            </p:txBody>
          </p:sp>
        </p:grpSp>
        <p:sp>
          <p:nvSpPr>
            <p:cNvPr id="14346" name="Rectangle 44"/>
            <p:cNvSpPr>
              <a:spLocks noChangeArrowheads="1"/>
            </p:cNvSpPr>
            <p:nvPr/>
          </p:nvSpPr>
          <p:spPr bwMode="auto">
            <a:xfrm>
              <a:off x="4080" y="1008"/>
              <a:ext cx="4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4347" name="Rectangle 45"/>
            <p:cNvSpPr>
              <a:spLocks noChangeArrowheads="1"/>
            </p:cNvSpPr>
            <p:nvPr/>
          </p:nvSpPr>
          <p:spPr bwMode="auto">
            <a:xfrm>
              <a:off x="4080" y="183"/>
              <a:ext cx="336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4348" name="Rectangle 46"/>
            <p:cNvSpPr>
              <a:spLocks noChangeArrowheads="1"/>
            </p:cNvSpPr>
            <p:nvPr/>
          </p:nvSpPr>
          <p:spPr bwMode="auto">
            <a:xfrm>
              <a:off x="4273" y="503"/>
              <a:ext cx="231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4349" name="Rectangle 47"/>
            <p:cNvSpPr>
              <a:spLocks noChangeArrowheads="1"/>
            </p:cNvSpPr>
            <p:nvPr/>
          </p:nvSpPr>
          <p:spPr bwMode="auto">
            <a:xfrm>
              <a:off x="4743" y="823"/>
              <a:ext cx="34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4350" name="Rectangle 48"/>
            <p:cNvSpPr>
              <a:spLocks noChangeArrowheads="1"/>
            </p:cNvSpPr>
            <p:nvPr/>
          </p:nvSpPr>
          <p:spPr bwMode="auto">
            <a:xfrm>
              <a:off x="4743" y="503"/>
              <a:ext cx="30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4351" name="Rectangle 49"/>
            <p:cNvSpPr>
              <a:spLocks noChangeArrowheads="1"/>
            </p:cNvSpPr>
            <p:nvPr/>
          </p:nvSpPr>
          <p:spPr bwMode="auto">
            <a:xfrm>
              <a:off x="4273" y="777"/>
              <a:ext cx="29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</p:grpSp>
      <p:grpSp>
        <p:nvGrpSpPr>
          <p:cNvPr id="380978" name="Group 50"/>
          <p:cNvGrpSpPr/>
          <p:nvPr/>
        </p:nvGrpSpPr>
        <p:grpSpPr bwMode="auto">
          <a:xfrm>
            <a:off x="2768600" y="5437188"/>
            <a:ext cx="6197600" cy="538162"/>
            <a:chOff x="790" y="3113"/>
            <a:chExt cx="3904" cy="339"/>
          </a:xfrm>
        </p:grpSpPr>
        <p:graphicFrame>
          <p:nvGraphicFramePr>
            <p:cNvPr id="14343" name="Object 51"/>
            <p:cNvGraphicFramePr>
              <a:graphicFrameLocks noChangeAspect="1"/>
            </p:cNvGraphicFramePr>
            <p:nvPr/>
          </p:nvGraphicFramePr>
          <p:xfrm>
            <a:off x="790" y="3113"/>
            <a:ext cx="2573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879600" imgH="228600" progId="Equation.3">
                    <p:embed/>
                  </p:oleObj>
                </mc:Choice>
                <mc:Fallback>
                  <p:oleObj name="公式" r:id="rId10" imgW="1879600" imgH="22860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0" y="3113"/>
                          <a:ext cx="2573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4" name="Text Box 52"/>
            <p:cNvSpPr txBox="1">
              <a:spLocks noChangeArrowheads="1"/>
            </p:cNvSpPr>
            <p:nvPr/>
          </p:nvSpPr>
          <p:spPr bwMode="auto">
            <a:xfrm>
              <a:off x="3016" y="3113"/>
              <a:ext cx="1678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都截止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0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0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0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0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954" name="Object 2"/>
          <p:cNvGraphicFramePr>
            <a:graphicFrameLocks noChangeAspect="1"/>
          </p:cNvGraphicFramePr>
          <p:nvPr/>
        </p:nvGraphicFramePr>
        <p:xfrm>
          <a:off x="2081214" y="846138"/>
          <a:ext cx="30241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00" imgH="228600" progId="Equation.3">
                  <p:embed/>
                </p:oleObj>
              </mc:Choice>
              <mc:Fallback>
                <p:oleObj name="Equation" r:id="rId2" imgW="12954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214" y="846138"/>
                        <a:ext cx="3024187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1714500" y="1346200"/>
            <a:ext cx="4713288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a.  </a:t>
            </a:r>
            <a:r>
              <a:rPr lang="en-US" altLang="zh-CN" sz="2800" b="1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T</a:t>
            </a:r>
            <a:r>
              <a:rPr lang="en-US" altLang="zh-CN" sz="2800" b="1" baseline="-25000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非饱和导通条件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b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DS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&lt; V</a:t>
            </a:r>
            <a:r>
              <a:rPr lang="en-US" altLang="zh-CN" b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GS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-V</a:t>
            </a:r>
            <a:r>
              <a:rPr lang="en-US" altLang="zh-CN" b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GS(</a:t>
            </a:r>
            <a:r>
              <a:rPr lang="en-US" altLang="zh-CN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th</a:t>
            </a:r>
            <a:r>
              <a:rPr lang="en-US" altLang="zh-CN" b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)N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）：</a:t>
            </a:r>
          </a:p>
        </p:txBody>
      </p:sp>
      <p:grpSp>
        <p:nvGrpSpPr>
          <p:cNvPr id="15364" name="Group 4"/>
          <p:cNvGrpSpPr/>
          <p:nvPr/>
        </p:nvGrpSpPr>
        <p:grpSpPr bwMode="auto">
          <a:xfrm>
            <a:off x="7431089" y="1047750"/>
            <a:ext cx="3095625" cy="2636838"/>
            <a:chOff x="3888" y="0"/>
            <a:chExt cx="1872" cy="1488"/>
          </a:xfrm>
        </p:grpSpPr>
        <p:grpSp>
          <p:nvGrpSpPr>
            <p:cNvPr id="15402" name="Group 5"/>
            <p:cNvGrpSpPr/>
            <p:nvPr/>
          </p:nvGrpSpPr>
          <p:grpSpPr bwMode="auto">
            <a:xfrm>
              <a:off x="3888" y="0"/>
              <a:ext cx="1872" cy="1488"/>
              <a:chOff x="3984" y="480"/>
              <a:chExt cx="2101" cy="1563"/>
            </a:xfrm>
          </p:grpSpPr>
          <p:sp>
            <p:nvSpPr>
              <p:cNvPr id="15409" name="Oval 6"/>
              <p:cNvSpPr>
                <a:spLocks noChangeArrowheads="1"/>
              </p:cNvSpPr>
              <p:nvPr/>
            </p:nvSpPr>
            <p:spPr bwMode="auto">
              <a:xfrm>
                <a:off x="4742" y="561"/>
                <a:ext cx="44" cy="4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10" name="Oval 7"/>
              <p:cNvSpPr>
                <a:spLocks noChangeArrowheads="1"/>
              </p:cNvSpPr>
              <p:nvPr/>
            </p:nvSpPr>
            <p:spPr bwMode="auto">
              <a:xfrm>
                <a:off x="5221" y="667"/>
                <a:ext cx="43" cy="4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11" name="Text Box 8"/>
              <p:cNvSpPr txBox="1">
                <a:spLocks noChangeArrowheads="1"/>
              </p:cNvSpPr>
              <p:nvPr/>
            </p:nvSpPr>
            <p:spPr bwMode="auto">
              <a:xfrm>
                <a:off x="3984" y="1050"/>
                <a:ext cx="566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</a:p>
            </p:txBody>
          </p:sp>
          <p:sp>
            <p:nvSpPr>
              <p:cNvPr id="15412" name="Text Box 9"/>
              <p:cNvSpPr txBox="1">
                <a:spLocks noChangeArrowheads="1"/>
              </p:cNvSpPr>
              <p:nvPr/>
            </p:nvSpPr>
            <p:spPr bwMode="auto">
              <a:xfrm>
                <a:off x="5199" y="561"/>
                <a:ext cx="479" cy="2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 baseline="-25000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</a:p>
            </p:txBody>
          </p:sp>
          <p:sp>
            <p:nvSpPr>
              <p:cNvPr id="15413" name="Line 10"/>
              <p:cNvSpPr>
                <a:spLocks noChangeShapeType="1"/>
              </p:cNvSpPr>
              <p:nvPr/>
            </p:nvSpPr>
            <p:spPr bwMode="auto">
              <a:xfrm flipV="1">
                <a:off x="4766" y="1728"/>
                <a:ext cx="0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4" name="Oval 11"/>
              <p:cNvSpPr>
                <a:spLocks noChangeArrowheads="1"/>
              </p:cNvSpPr>
              <p:nvPr/>
            </p:nvSpPr>
            <p:spPr bwMode="auto">
              <a:xfrm rot="-5400000">
                <a:off x="4616" y="1280"/>
                <a:ext cx="42" cy="4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15" name="Line 12"/>
              <p:cNvSpPr>
                <a:spLocks noChangeShapeType="1"/>
              </p:cNvSpPr>
              <p:nvPr/>
            </p:nvSpPr>
            <p:spPr bwMode="auto">
              <a:xfrm rot="-5400000">
                <a:off x="4787" y="1401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6" name="Line 13"/>
              <p:cNvSpPr>
                <a:spLocks noChangeShapeType="1"/>
              </p:cNvSpPr>
              <p:nvPr/>
            </p:nvSpPr>
            <p:spPr bwMode="auto">
              <a:xfrm rot="-5400000">
                <a:off x="4765" y="1594"/>
                <a:ext cx="0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7" name="Line 14"/>
              <p:cNvSpPr>
                <a:spLocks noChangeShapeType="1"/>
              </p:cNvSpPr>
              <p:nvPr/>
            </p:nvSpPr>
            <p:spPr bwMode="auto">
              <a:xfrm rot="-5400000">
                <a:off x="4650" y="1480"/>
                <a:ext cx="23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8" name="Line 15"/>
              <p:cNvSpPr>
                <a:spLocks noChangeShapeType="1"/>
              </p:cNvSpPr>
              <p:nvPr/>
            </p:nvSpPr>
            <p:spPr bwMode="auto">
              <a:xfrm>
                <a:off x="5157" y="1746"/>
                <a:ext cx="17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9" name="Oval 16"/>
              <p:cNvSpPr>
                <a:spLocks noChangeArrowheads="1"/>
              </p:cNvSpPr>
              <p:nvPr/>
            </p:nvSpPr>
            <p:spPr bwMode="auto">
              <a:xfrm>
                <a:off x="4744" y="2000"/>
                <a:ext cx="43" cy="4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20" name="Oval 17"/>
              <p:cNvSpPr>
                <a:spLocks noChangeArrowheads="1"/>
              </p:cNvSpPr>
              <p:nvPr/>
            </p:nvSpPr>
            <p:spPr bwMode="auto">
              <a:xfrm rot="5400000" flipV="1">
                <a:off x="4874" y="1280"/>
                <a:ext cx="42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21" name="Line 18"/>
              <p:cNvSpPr>
                <a:spLocks noChangeShapeType="1"/>
              </p:cNvSpPr>
              <p:nvPr/>
            </p:nvSpPr>
            <p:spPr bwMode="auto">
              <a:xfrm rot="5400000" flipV="1">
                <a:off x="4788" y="830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2" name="Line 19"/>
              <p:cNvSpPr>
                <a:spLocks noChangeShapeType="1"/>
              </p:cNvSpPr>
              <p:nvPr/>
            </p:nvSpPr>
            <p:spPr bwMode="auto">
              <a:xfrm rot="5400000" flipV="1">
                <a:off x="4766" y="768"/>
                <a:ext cx="0" cy="2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3" name="Line 20"/>
              <p:cNvSpPr>
                <a:spLocks noChangeShapeType="1"/>
              </p:cNvSpPr>
              <p:nvPr/>
            </p:nvSpPr>
            <p:spPr bwMode="auto">
              <a:xfrm rot="5400000" flipV="1">
                <a:off x="4350" y="1316"/>
                <a:ext cx="5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4" name="Line 21"/>
              <p:cNvSpPr>
                <a:spLocks noChangeShapeType="1"/>
              </p:cNvSpPr>
              <p:nvPr/>
            </p:nvSpPr>
            <p:spPr bwMode="auto">
              <a:xfrm rot="5400000" flipV="1">
                <a:off x="4660" y="1132"/>
                <a:ext cx="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5" name="Line 22"/>
              <p:cNvSpPr>
                <a:spLocks noChangeShapeType="1"/>
              </p:cNvSpPr>
              <p:nvPr/>
            </p:nvSpPr>
            <p:spPr bwMode="auto">
              <a:xfrm rot="5400000" flipV="1">
                <a:off x="4610" y="1316"/>
                <a:ext cx="5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6" name="Line 23"/>
              <p:cNvSpPr>
                <a:spLocks noChangeShapeType="1"/>
              </p:cNvSpPr>
              <p:nvPr/>
            </p:nvSpPr>
            <p:spPr bwMode="auto">
              <a:xfrm flipV="1">
                <a:off x="4766" y="603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7" name="Line 24"/>
              <p:cNvSpPr>
                <a:spLocks noChangeShapeType="1"/>
              </p:cNvSpPr>
              <p:nvPr/>
            </p:nvSpPr>
            <p:spPr bwMode="auto">
              <a:xfrm>
                <a:off x="4766" y="1365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8" name="Line 25"/>
              <p:cNvSpPr>
                <a:spLocks noChangeShapeType="1"/>
              </p:cNvSpPr>
              <p:nvPr/>
            </p:nvSpPr>
            <p:spPr bwMode="auto">
              <a:xfrm>
                <a:off x="5243" y="1365"/>
                <a:ext cx="0" cy="3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9" name="Line 26"/>
              <p:cNvSpPr>
                <a:spLocks noChangeShapeType="1"/>
              </p:cNvSpPr>
              <p:nvPr/>
            </p:nvSpPr>
            <p:spPr bwMode="auto">
              <a:xfrm>
                <a:off x="4766" y="1238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30" name="Line 27"/>
              <p:cNvSpPr>
                <a:spLocks noChangeShapeType="1"/>
              </p:cNvSpPr>
              <p:nvPr/>
            </p:nvSpPr>
            <p:spPr bwMode="auto">
              <a:xfrm flipV="1">
                <a:off x="5243" y="711"/>
                <a:ext cx="0" cy="5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31" name="Line 28"/>
              <p:cNvSpPr>
                <a:spLocks noChangeShapeType="1"/>
              </p:cNvSpPr>
              <p:nvPr/>
            </p:nvSpPr>
            <p:spPr bwMode="auto">
              <a:xfrm flipV="1">
                <a:off x="4896" y="1296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32" name="Line 29"/>
              <p:cNvSpPr>
                <a:spLocks noChangeShapeType="1"/>
              </p:cNvSpPr>
              <p:nvPr/>
            </p:nvSpPr>
            <p:spPr bwMode="auto">
              <a:xfrm>
                <a:off x="4114" y="1300"/>
                <a:ext cx="5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433" name="Object 30"/>
              <p:cNvGraphicFramePr>
                <a:graphicFrameLocks noChangeAspect="1"/>
              </p:cNvGraphicFramePr>
              <p:nvPr/>
            </p:nvGraphicFramePr>
            <p:xfrm>
              <a:off x="4512" y="1728"/>
              <a:ext cx="248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" imgW="165100" imgH="177800" progId="Equation.3">
                      <p:embed/>
                    </p:oleObj>
                  </mc:Choice>
                  <mc:Fallback>
                    <p:oleObj name="公式" r:id="rId4" imgW="165100" imgH="177800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1728"/>
                            <a:ext cx="248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34" name="Object 31"/>
              <p:cNvGraphicFramePr>
                <a:graphicFrameLocks noChangeAspect="1"/>
              </p:cNvGraphicFramePr>
              <p:nvPr/>
            </p:nvGraphicFramePr>
            <p:xfrm>
              <a:off x="4464" y="480"/>
              <a:ext cx="248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165100" imgH="203200" progId="Equation.3">
                      <p:embed/>
                    </p:oleObj>
                  </mc:Choice>
                  <mc:Fallback>
                    <p:oleObj name="公式" r:id="rId6" imgW="165100" imgH="20320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480"/>
                            <a:ext cx="248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35" name="Text Box 32"/>
              <p:cNvSpPr txBox="1">
                <a:spLocks noChangeArrowheads="1"/>
              </p:cNvSpPr>
              <p:nvPr/>
            </p:nvSpPr>
            <p:spPr bwMode="auto">
              <a:xfrm>
                <a:off x="5519" y="1056"/>
                <a:ext cx="566" cy="2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5436" name="Rectangle 33"/>
              <p:cNvSpPr>
                <a:spLocks noChangeArrowheads="1"/>
              </p:cNvSpPr>
              <p:nvPr/>
            </p:nvSpPr>
            <p:spPr bwMode="auto">
              <a:xfrm>
                <a:off x="5520" y="1440"/>
                <a:ext cx="96" cy="24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37" name="Line 34"/>
              <p:cNvSpPr>
                <a:spLocks noChangeShapeType="1"/>
              </p:cNvSpPr>
              <p:nvPr/>
            </p:nvSpPr>
            <p:spPr bwMode="auto">
              <a:xfrm flipV="1">
                <a:off x="5568" y="1296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38" name="Line 35"/>
              <p:cNvSpPr>
                <a:spLocks noChangeShapeType="1"/>
              </p:cNvSpPr>
              <p:nvPr/>
            </p:nvSpPr>
            <p:spPr bwMode="auto">
              <a:xfrm>
                <a:off x="5472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39" name="Line 36"/>
              <p:cNvSpPr>
                <a:spLocks noChangeShapeType="1"/>
              </p:cNvSpPr>
              <p:nvPr/>
            </p:nvSpPr>
            <p:spPr bwMode="auto">
              <a:xfrm>
                <a:off x="5568" y="1680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0" name="Rectangle 37"/>
              <p:cNvSpPr>
                <a:spLocks noChangeArrowheads="1"/>
              </p:cNvSpPr>
              <p:nvPr/>
            </p:nvSpPr>
            <p:spPr bwMode="auto">
              <a:xfrm>
                <a:off x="5616" y="1488"/>
                <a:ext cx="329" cy="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R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L</a:t>
                </a:r>
              </a:p>
            </p:txBody>
          </p:sp>
        </p:grpSp>
        <p:sp>
          <p:nvSpPr>
            <p:cNvPr id="15403" name="Rectangle 38"/>
            <p:cNvSpPr>
              <a:spLocks noChangeArrowheads="1"/>
            </p:cNvSpPr>
            <p:nvPr/>
          </p:nvSpPr>
          <p:spPr bwMode="auto">
            <a:xfrm>
              <a:off x="4080" y="1008"/>
              <a:ext cx="406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5404" name="Rectangle 39"/>
            <p:cNvSpPr>
              <a:spLocks noChangeArrowheads="1"/>
            </p:cNvSpPr>
            <p:nvPr/>
          </p:nvSpPr>
          <p:spPr bwMode="auto">
            <a:xfrm>
              <a:off x="4080" y="183"/>
              <a:ext cx="336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5405" name="Rectangle 40"/>
            <p:cNvSpPr>
              <a:spLocks noChangeArrowheads="1"/>
            </p:cNvSpPr>
            <p:nvPr/>
          </p:nvSpPr>
          <p:spPr bwMode="auto">
            <a:xfrm>
              <a:off x="4273" y="503"/>
              <a:ext cx="247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5406" name="Rectangle 41"/>
            <p:cNvSpPr>
              <a:spLocks noChangeArrowheads="1"/>
            </p:cNvSpPr>
            <p:nvPr/>
          </p:nvSpPr>
          <p:spPr bwMode="auto">
            <a:xfrm>
              <a:off x="4743" y="823"/>
              <a:ext cx="345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5407" name="Rectangle 42"/>
            <p:cNvSpPr>
              <a:spLocks noChangeArrowheads="1"/>
            </p:cNvSpPr>
            <p:nvPr/>
          </p:nvSpPr>
          <p:spPr bwMode="auto">
            <a:xfrm>
              <a:off x="4743" y="503"/>
              <a:ext cx="300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5408" name="Rectangle 43"/>
            <p:cNvSpPr>
              <a:spLocks noChangeArrowheads="1"/>
            </p:cNvSpPr>
            <p:nvPr/>
          </p:nvSpPr>
          <p:spPr bwMode="auto">
            <a:xfrm>
              <a:off x="4273" y="777"/>
              <a:ext cx="299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</p:grpSp>
      <p:sp>
        <p:nvSpPr>
          <p:cNvPr id="381996" name="Rectangle 44"/>
          <p:cNvSpPr>
            <a:spLocks noChangeArrowheads="1"/>
          </p:cNvSpPr>
          <p:nvPr/>
        </p:nvSpPr>
        <p:spPr bwMode="auto">
          <a:xfrm>
            <a:off x="2125664" y="2138364"/>
            <a:ext cx="48974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en-US" altLang="zh-CN" b="1" dirty="0">
                <a:solidFill>
                  <a:srgbClr val="FF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b="1" baseline="-25000" dirty="0">
                <a:solidFill>
                  <a:srgbClr val="FF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非饱和导通，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∵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&gt;&gt;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ON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∴ V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≈ V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I  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则有：</a:t>
            </a:r>
          </a:p>
        </p:txBody>
      </p:sp>
      <p:sp>
        <p:nvSpPr>
          <p:cNvPr id="381997" name="Text Box 45"/>
          <p:cNvSpPr txBox="1">
            <a:spLocks noChangeArrowheads="1"/>
          </p:cNvSpPr>
          <p:nvPr/>
        </p:nvSpPr>
        <p:spPr bwMode="auto">
          <a:xfrm>
            <a:off x="2751138" y="4079876"/>
            <a:ext cx="3517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&lt; (V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DD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- 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)- 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GS(th)N</a:t>
            </a:r>
          </a:p>
        </p:txBody>
      </p:sp>
      <p:grpSp>
        <p:nvGrpSpPr>
          <p:cNvPr id="381998" name="Group 46"/>
          <p:cNvGrpSpPr/>
          <p:nvPr/>
        </p:nvGrpSpPr>
        <p:grpSpPr bwMode="auto">
          <a:xfrm>
            <a:off x="7105650" y="4494213"/>
            <a:ext cx="3562350" cy="1236662"/>
            <a:chOff x="4128" y="2208"/>
            <a:chExt cx="2094" cy="636"/>
          </a:xfrm>
        </p:grpSpPr>
        <p:sp>
          <p:nvSpPr>
            <p:cNvPr id="15390" name="Line 47"/>
            <p:cNvSpPr>
              <a:spLocks noChangeShapeType="1"/>
            </p:cNvSpPr>
            <p:nvPr/>
          </p:nvSpPr>
          <p:spPr bwMode="auto">
            <a:xfrm>
              <a:off x="4128" y="2544"/>
              <a:ext cx="172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1" name="Rectangle 48"/>
            <p:cNvSpPr>
              <a:spLocks noChangeArrowheads="1"/>
            </p:cNvSpPr>
            <p:nvPr/>
          </p:nvSpPr>
          <p:spPr bwMode="auto">
            <a:xfrm>
              <a:off x="5982" y="2448"/>
              <a:ext cx="240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8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  <p:sp>
          <p:nvSpPr>
            <p:cNvPr id="15392" name="Line 49"/>
            <p:cNvSpPr>
              <a:spLocks noChangeShapeType="1"/>
            </p:cNvSpPr>
            <p:nvPr/>
          </p:nvSpPr>
          <p:spPr bwMode="auto">
            <a:xfrm>
              <a:off x="4224" y="2448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3" name="Line 50"/>
            <p:cNvSpPr>
              <a:spLocks noChangeShapeType="1"/>
            </p:cNvSpPr>
            <p:nvPr/>
          </p:nvSpPr>
          <p:spPr bwMode="auto">
            <a:xfrm>
              <a:off x="4656" y="2448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4" name="Line 51"/>
            <p:cNvSpPr>
              <a:spLocks noChangeShapeType="1"/>
            </p:cNvSpPr>
            <p:nvPr/>
          </p:nvSpPr>
          <p:spPr bwMode="auto">
            <a:xfrm>
              <a:off x="5232" y="2448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5" name="Line 52"/>
            <p:cNvSpPr>
              <a:spLocks noChangeShapeType="1"/>
            </p:cNvSpPr>
            <p:nvPr/>
          </p:nvSpPr>
          <p:spPr bwMode="auto">
            <a:xfrm>
              <a:off x="5664" y="2448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6" name="Rectangle 53"/>
            <p:cNvSpPr>
              <a:spLocks noChangeArrowheads="1"/>
            </p:cNvSpPr>
            <p:nvPr/>
          </p:nvSpPr>
          <p:spPr bwMode="auto">
            <a:xfrm>
              <a:off x="5424" y="2640"/>
              <a:ext cx="384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</a:p>
          </p:txBody>
        </p:sp>
        <p:sp>
          <p:nvSpPr>
            <p:cNvPr id="15397" name="Rectangle 54"/>
            <p:cNvSpPr>
              <a:spLocks noChangeArrowheads="1"/>
            </p:cNvSpPr>
            <p:nvPr/>
          </p:nvSpPr>
          <p:spPr bwMode="auto">
            <a:xfrm>
              <a:off x="4128" y="2640"/>
              <a:ext cx="183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</a:p>
          </p:txBody>
        </p:sp>
        <p:sp>
          <p:nvSpPr>
            <p:cNvPr id="15398" name="Line 55"/>
            <p:cNvSpPr>
              <a:spLocks noChangeShapeType="1"/>
            </p:cNvSpPr>
            <p:nvPr/>
          </p:nvSpPr>
          <p:spPr bwMode="auto">
            <a:xfrm>
              <a:off x="4224" y="2496"/>
              <a:ext cx="43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9" name="Line 56"/>
            <p:cNvSpPr>
              <a:spLocks noChangeShapeType="1"/>
            </p:cNvSpPr>
            <p:nvPr/>
          </p:nvSpPr>
          <p:spPr bwMode="auto">
            <a:xfrm>
              <a:off x="5232" y="2496"/>
              <a:ext cx="43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0" name="Rectangle 57"/>
            <p:cNvSpPr>
              <a:spLocks noChangeArrowheads="1"/>
            </p:cNvSpPr>
            <p:nvPr/>
          </p:nvSpPr>
          <p:spPr bwMode="auto">
            <a:xfrm>
              <a:off x="4128" y="2208"/>
              <a:ext cx="570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GS(th)P</a:t>
              </a:r>
            </a:p>
          </p:txBody>
        </p:sp>
        <p:sp>
          <p:nvSpPr>
            <p:cNvPr id="15401" name="Rectangle 58"/>
            <p:cNvSpPr>
              <a:spLocks noChangeArrowheads="1"/>
            </p:cNvSpPr>
            <p:nvPr/>
          </p:nvSpPr>
          <p:spPr bwMode="auto">
            <a:xfrm>
              <a:off x="5136" y="2208"/>
              <a:ext cx="58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GS(th)N</a:t>
              </a:r>
            </a:p>
          </p:txBody>
        </p:sp>
      </p:grpSp>
      <p:grpSp>
        <p:nvGrpSpPr>
          <p:cNvPr id="382011" name="Group 59"/>
          <p:cNvGrpSpPr/>
          <p:nvPr/>
        </p:nvGrpSpPr>
        <p:grpSpPr bwMode="auto">
          <a:xfrm>
            <a:off x="7296151" y="3581400"/>
            <a:ext cx="1584325" cy="863600"/>
            <a:chOff x="3651" y="1616"/>
            <a:chExt cx="998" cy="544"/>
          </a:xfrm>
        </p:grpSpPr>
        <p:sp>
          <p:nvSpPr>
            <p:cNvPr id="15388" name="AutoShape 60"/>
            <p:cNvSpPr/>
            <p:nvPr/>
          </p:nvSpPr>
          <p:spPr bwMode="auto">
            <a:xfrm rot="5400000">
              <a:off x="4014" y="1525"/>
              <a:ext cx="272" cy="998"/>
            </a:xfrm>
            <a:prstGeom prst="leftBrace">
              <a:avLst>
                <a:gd name="adj1" fmla="val 30576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89" name="Rectangle 61"/>
            <p:cNvSpPr>
              <a:spLocks noChangeArrowheads="1"/>
            </p:cNvSpPr>
            <p:nvPr/>
          </p:nvSpPr>
          <p:spPr bwMode="auto">
            <a:xfrm>
              <a:off x="3923" y="1616"/>
              <a:ext cx="60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导通</a:t>
              </a:r>
            </a:p>
          </p:txBody>
        </p:sp>
      </p:grpSp>
      <p:grpSp>
        <p:nvGrpSpPr>
          <p:cNvPr id="382014" name="Group 62"/>
          <p:cNvGrpSpPr/>
          <p:nvPr/>
        </p:nvGrpSpPr>
        <p:grpSpPr bwMode="auto">
          <a:xfrm>
            <a:off x="1524001" y="2917826"/>
            <a:ext cx="5688013" cy="1223963"/>
            <a:chOff x="567" y="1661"/>
            <a:chExt cx="3583" cy="771"/>
          </a:xfrm>
        </p:grpSpPr>
        <p:sp>
          <p:nvSpPr>
            <p:cNvPr id="15386" name="AutoShape 63"/>
            <p:cNvSpPr>
              <a:spLocks noChangeArrowheads="1"/>
            </p:cNvSpPr>
            <p:nvPr/>
          </p:nvSpPr>
          <p:spPr bwMode="auto">
            <a:xfrm>
              <a:off x="567" y="1661"/>
              <a:ext cx="3583" cy="771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99"/>
            </a:solidFill>
            <a:ln w="9525">
              <a:miter lim="800000"/>
            </a:ln>
            <a:effectLst/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flatTx/>
            </a:bodyPr>
            <a:lstStyle/>
            <a:p>
              <a:endParaRPr lang="zh-CN" altLang="zh-CN"/>
            </a:p>
          </p:txBody>
        </p:sp>
        <p:sp>
          <p:nvSpPr>
            <p:cNvPr id="15387" name="Rectangle 64"/>
            <p:cNvSpPr>
              <a:spLocks noChangeArrowheads="1"/>
            </p:cNvSpPr>
            <p:nvPr/>
          </p:nvSpPr>
          <p:spPr bwMode="auto">
            <a:xfrm>
              <a:off x="1610" y="1661"/>
              <a:ext cx="1633" cy="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DS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=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I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– 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0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≈0</a:t>
              </a:r>
            </a:p>
            <a:p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GS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=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DD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– 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0 </a:t>
              </a:r>
            </a:p>
            <a:p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≈ 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DD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– 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</p:grpSp>
      <p:graphicFrame>
        <p:nvGraphicFramePr>
          <p:cNvPr id="382017" name="Object 65"/>
          <p:cNvGraphicFramePr>
            <a:graphicFrameLocks noChangeAspect="1"/>
          </p:cNvGraphicFramePr>
          <p:nvPr/>
        </p:nvGraphicFramePr>
        <p:xfrm>
          <a:off x="2909889" y="4833939"/>
          <a:ext cx="28019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180465" imgH="254000" progId="Equation.3">
                  <p:embed/>
                </p:oleObj>
              </mc:Choice>
              <mc:Fallback>
                <p:oleObj name="公式" r:id="rId8" imgW="1180465" imgH="2540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889" y="4833939"/>
                        <a:ext cx="280193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018" name="AutoShape 66"/>
          <p:cNvSpPr>
            <a:spLocks noChangeArrowheads="1"/>
          </p:cNvSpPr>
          <p:nvPr/>
        </p:nvSpPr>
        <p:spPr bwMode="auto">
          <a:xfrm>
            <a:off x="4224338" y="4540250"/>
            <a:ext cx="43180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flatTx/>
          </a:bodyPr>
          <a:lstStyle/>
          <a:p>
            <a:endParaRPr lang="zh-CN" altLang="zh-CN"/>
          </a:p>
        </p:txBody>
      </p:sp>
      <p:sp>
        <p:nvSpPr>
          <p:cNvPr id="382019" name="AutoShape 67"/>
          <p:cNvSpPr>
            <a:spLocks noChangeArrowheads="1"/>
          </p:cNvSpPr>
          <p:nvPr/>
        </p:nvSpPr>
        <p:spPr bwMode="auto">
          <a:xfrm>
            <a:off x="1909764" y="5884863"/>
            <a:ext cx="2478087" cy="538162"/>
          </a:xfrm>
          <a:prstGeom prst="wedgeRoundRectCallout">
            <a:avLst>
              <a:gd name="adj1" fmla="val 34370"/>
              <a:gd name="adj2" fmla="val -167403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非饱和导通条件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2020" name="Group 68"/>
          <p:cNvGrpSpPr/>
          <p:nvPr/>
        </p:nvGrpSpPr>
        <p:grpSpPr bwMode="auto">
          <a:xfrm>
            <a:off x="4583113" y="5373688"/>
            <a:ext cx="3317875" cy="1295400"/>
            <a:chOff x="1927" y="3385"/>
            <a:chExt cx="2090" cy="816"/>
          </a:xfrm>
        </p:grpSpPr>
        <p:sp>
          <p:nvSpPr>
            <p:cNvPr id="15384" name="AutoShape 69"/>
            <p:cNvSpPr>
              <a:spLocks noChangeArrowheads="1"/>
            </p:cNvSpPr>
            <p:nvPr/>
          </p:nvSpPr>
          <p:spPr bwMode="auto">
            <a:xfrm>
              <a:off x="1927" y="3385"/>
              <a:ext cx="2090" cy="816"/>
            </a:xfrm>
            <a:prstGeom prst="wedgeRoundRectCallout">
              <a:avLst>
                <a:gd name="adj1" fmla="val 54153"/>
                <a:gd name="adj2" fmla="val -88727"/>
                <a:gd name="adj3" fmla="val 16667"/>
              </a:avLst>
            </a:prstGeom>
            <a:solidFill>
              <a:srgbClr val="FFFF99"/>
            </a:solidFill>
            <a:ln w="9525">
              <a:miter lim="800000"/>
            </a:ln>
            <a:effectLst/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flatTx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同理，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非饱和导通条件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graphicFrame>
          <p:nvGraphicFramePr>
            <p:cNvPr id="15385" name="Object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5954123"/>
                </p:ext>
              </p:extLst>
            </p:nvPr>
          </p:nvGraphicFramePr>
          <p:xfrm>
            <a:off x="2533" y="3757"/>
            <a:ext cx="1451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06500" imgH="279400" progId="Equation.3">
                    <p:embed/>
                  </p:oleObj>
                </mc:Choice>
                <mc:Fallback>
                  <p:oleObj name="Equation" r:id="rId10" imgW="1206500" imgH="279400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3" y="3757"/>
                          <a:ext cx="1451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2023" name="Group 71"/>
          <p:cNvGrpSpPr/>
          <p:nvPr/>
        </p:nvGrpSpPr>
        <p:grpSpPr bwMode="auto">
          <a:xfrm>
            <a:off x="7977189" y="5699125"/>
            <a:ext cx="1766887" cy="831850"/>
            <a:chOff x="4059" y="3158"/>
            <a:chExt cx="1113" cy="524"/>
          </a:xfrm>
        </p:grpSpPr>
        <p:sp>
          <p:nvSpPr>
            <p:cNvPr id="15382" name="AutoShape 72"/>
            <p:cNvSpPr/>
            <p:nvPr/>
          </p:nvSpPr>
          <p:spPr bwMode="auto">
            <a:xfrm rot="-5400000">
              <a:off x="4497" y="2720"/>
              <a:ext cx="237" cy="1113"/>
            </a:xfrm>
            <a:prstGeom prst="leftBrace">
              <a:avLst>
                <a:gd name="adj1" fmla="val 39135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83" name="Rectangle 73"/>
            <p:cNvSpPr>
              <a:spLocks noChangeArrowheads="1"/>
            </p:cNvSpPr>
            <p:nvPr/>
          </p:nvSpPr>
          <p:spPr bwMode="auto">
            <a:xfrm>
              <a:off x="4377" y="3430"/>
              <a:ext cx="60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导通</a:t>
              </a:r>
            </a:p>
          </p:txBody>
        </p:sp>
      </p:grpSp>
      <p:grpSp>
        <p:nvGrpSpPr>
          <p:cNvPr id="382026" name="Group 74"/>
          <p:cNvGrpSpPr/>
          <p:nvPr/>
        </p:nvGrpSpPr>
        <p:grpSpPr bwMode="auto">
          <a:xfrm>
            <a:off x="1806577" y="354807"/>
            <a:ext cx="5405437" cy="1443038"/>
            <a:chOff x="0" y="164"/>
            <a:chExt cx="2949" cy="1179"/>
          </a:xfrm>
        </p:grpSpPr>
        <p:sp>
          <p:nvSpPr>
            <p:cNvPr id="15380" name="AutoShape 75"/>
            <p:cNvSpPr>
              <a:spLocks noChangeArrowheads="1"/>
            </p:cNvSpPr>
            <p:nvPr/>
          </p:nvSpPr>
          <p:spPr bwMode="auto">
            <a:xfrm>
              <a:off x="0" y="164"/>
              <a:ext cx="2949" cy="1179"/>
            </a:xfrm>
            <a:prstGeom prst="wedgeRoundRectCallout">
              <a:avLst>
                <a:gd name="adj1" fmla="val 66889"/>
                <a:gd name="adj2" fmla="val -19125"/>
                <a:gd name="adj3" fmla="val 16667"/>
              </a:avLst>
            </a:prstGeom>
            <a:gradFill rotWithShape="0">
              <a:gsLst>
                <a:gs pos="0">
                  <a:srgbClr val="767647"/>
                </a:gs>
                <a:gs pos="50000">
                  <a:srgbClr val="FFFF99"/>
                </a:gs>
                <a:gs pos="100000">
                  <a:srgbClr val="767647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15381" name="Rectangle 76"/>
            <p:cNvSpPr>
              <a:spLocks noChangeArrowheads="1"/>
            </p:cNvSpPr>
            <p:nvPr/>
          </p:nvSpPr>
          <p:spPr bwMode="auto">
            <a:xfrm>
              <a:off x="48" y="346"/>
              <a:ext cx="2870" cy="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CMOS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器件的源极和栅极在结构上是对称，所以传输门是</a:t>
              </a:r>
              <a:r>
                <a:rPr lang="zh-CN" altLang="en-US" b="1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双向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</a:p>
          </p:txBody>
        </p:sp>
      </p:grpSp>
      <p:grpSp>
        <p:nvGrpSpPr>
          <p:cNvPr id="382029" name="Group 77"/>
          <p:cNvGrpSpPr/>
          <p:nvPr/>
        </p:nvGrpSpPr>
        <p:grpSpPr bwMode="auto">
          <a:xfrm>
            <a:off x="1722438" y="2533650"/>
            <a:ext cx="5903912" cy="1479550"/>
            <a:chOff x="567" y="2341"/>
            <a:chExt cx="3539" cy="998"/>
          </a:xfrm>
        </p:grpSpPr>
        <p:sp>
          <p:nvSpPr>
            <p:cNvPr id="15377" name="AutoShape 78"/>
            <p:cNvSpPr>
              <a:spLocks noChangeArrowheads="1"/>
            </p:cNvSpPr>
            <p:nvPr/>
          </p:nvSpPr>
          <p:spPr bwMode="auto">
            <a:xfrm>
              <a:off x="567" y="2341"/>
              <a:ext cx="3539" cy="998"/>
            </a:xfrm>
            <a:prstGeom prst="wedgeRoundRectCallout">
              <a:avLst>
                <a:gd name="adj1" fmla="val 48755"/>
                <a:gd name="adj2" fmla="val 97694"/>
                <a:gd name="adj3" fmla="val 16667"/>
              </a:avLst>
            </a:prstGeom>
            <a:gradFill rotWithShape="0">
              <a:gsLst>
                <a:gs pos="0">
                  <a:srgbClr val="767647"/>
                </a:gs>
                <a:gs pos="50000">
                  <a:srgbClr val="FFFF99"/>
                </a:gs>
                <a:gs pos="100000">
                  <a:srgbClr val="767647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 sz="4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378" name="Object 79"/>
            <p:cNvGraphicFramePr>
              <a:graphicFrameLocks noChangeAspect="1"/>
            </p:cNvGraphicFramePr>
            <p:nvPr/>
          </p:nvGraphicFramePr>
          <p:xfrm>
            <a:off x="1156" y="2840"/>
            <a:ext cx="1270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939800" imgH="228600" progId="Equation.3">
                    <p:embed/>
                  </p:oleObj>
                </mc:Choice>
                <mc:Fallback>
                  <p:oleObj name="公式" r:id="rId12" imgW="939800" imgH="228600" progId="Equation.3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2840"/>
                          <a:ext cx="1270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9" name="Rectangle 80"/>
            <p:cNvSpPr>
              <a:spLocks noChangeArrowheads="1"/>
            </p:cNvSpPr>
            <p:nvPr/>
          </p:nvSpPr>
          <p:spPr bwMode="auto">
            <a:xfrm>
              <a:off x="679" y="2568"/>
              <a:ext cx="3115" cy="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b="1" baseline="-250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</a:t>
              </a:r>
              <a:r>
                <a:rPr lang="zh-CN" altLang="en-US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:r>
                <a:rPr lang="en-US" altLang="zh-CN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b="1" baseline="-250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至少有一个非饱和导通，</a:t>
              </a:r>
            </a:p>
            <a:p>
              <a:pPr algn="just"/>
              <a:r>
                <a:rPr lang="zh-CN" altLang="en-US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所以，                     时，传输门导通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1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1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2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2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1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1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2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2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2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2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2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2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1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1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2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2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2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2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2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2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2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2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2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5" grpId="0" autoUpdateAnimBg="0"/>
      <p:bldP spid="381996" grpId="0" autoUpdateAnimBg="0"/>
      <p:bldP spid="381997" grpId="0" autoUpdateAnimBg="0"/>
      <p:bldP spid="382018" grpId="0" animBg="1"/>
      <p:bldP spid="3820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978" name="Group 2"/>
          <p:cNvGrpSpPr/>
          <p:nvPr/>
        </p:nvGrpSpPr>
        <p:grpSpPr bwMode="auto">
          <a:xfrm>
            <a:off x="2471739" y="1612901"/>
            <a:ext cx="3095625" cy="1871663"/>
            <a:chOff x="1392" y="2544"/>
            <a:chExt cx="1584" cy="1008"/>
          </a:xfrm>
        </p:grpSpPr>
        <p:sp>
          <p:nvSpPr>
            <p:cNvPr id="16403" name="Rectangle 3"/>
            <p:cNvSpPr>
              <a:spLocks noChangeArrowheads="1"/>
            </p:cNvSpPr>
            <p:nvPr/>
          </p:nvSpPr>
          <p:spPr bwMode="auto">
            <a:xfrm>
              <a:off x="1920" y="2976"/>
              <a:ext cx="33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6404" name="Line 4"/>
            <p:cNvSpPr>
              <a:spLocks noChangeShapeType="1"/>
            </p:cNvSpPr>
            <p:nvPr/>
          </p:nvSpPr>
          <p:spPr bwMode="auto">
            <a:xfrm>
              <a:off x="1632" y="30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5" name="Line 5"/>
            <p:cNvSpPr>
              <a:spLocks noChangeShapeType="1"/>
            </p:cNvSpPr>
            <p:nvPr/>
          </p:nvSpPr>
          <p:spPr bwMode="auto">
            <a:xfrm>
              <a:off x="2256" y="30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6" name="Oval 6"/>
            <p:cNvSpPr>
              <a:spLocks noChangeArrowheads="1"/>
            </p:cNvSpPr>
            <p:nvPr/>
          </p:nvSpPr>
          <p:spPr bwMode="auto">
            <a:xfrm>
              <a:off x="2064" y="321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6407" name="Line 7"/>
            <p:cNvSpPr>
              <a:spLocks noChangeShapeType="1"/>
            </p:cNvSpPr>
            <p:nvPr/>
          </p:nvSpPr>
          <p:spPr bwMode="auto">
            <a:xfrm>
              <a:off x="2088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8" name="Line 8"/>
            <p:cNvSpPr>
              <a:spLocks noChangeShapeType="1"/>
            </p:cNvSpPr>
            <p:nvPr/>
          </p:nvSpPr>
          <p:spPr bwMode="auto">
            <a:xfrm flipV="1">
              <a:off x="2088" y="27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409" name="Object 9"/>
            <p:cNvGraphicFramePr>
              <a:graphicFrameLocks noChangeAspect="1"/>
            </p:cNvGraphicFramePr>
            <p:nvPr/>
          </p:nvGraphicFramePr>
          <p:xfrm>
            <a:off x="2110" y="3312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65100" imgH="203200" progId="Equation.3">
                    <p:embed/>
                  </p:oleObj>
                </mc:Choice>
                <mc:Fallback>
                  <p:oleObj name="公式" r:id="rId2" imgW="165100" imgH="203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0" y="3312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10" name="Object 10"/>
            <p:cNvGraphicFramePr>
              <a:graphicFrameLocks noChangeAspect="1"/>
            </p:cNvGraphicFramePr>
            <p:nvPr/>
          </p:nvGraphicFramePr>
          <p:xfrm>
            <a:off x="1977" y="2544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65100" imgH="177800" progId="Equation.3">
                    <p:embed/>
                  </p:oleObj>
                </mc:Choice>
                <mc:Fallback>
                  <p:oleObj name="公式" r:id="rId4" imgW="165100" imgH="1778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7" y="2544"/>
                          <a:ext cx="22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1" name="Text Box 11"/>
            <p:cNvSpPr txBox="1">
              <a:spLocks noChangeArrowheads="1"/>
            </p:cNvSpPr>
            <p:nvPr/>
          </p:nvSpPr>
          <p:spPr bwMode="auto">
            <a:xfrm>
              <a:off x="2352" y="2832"/>
              <a:ext cx="62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/V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6412" name="Text Box 12"/>
            <p:cNvSpPr txBox="1">
              <a:spLocks noChangeArrowheads="1"/>
            </p:cNvSpPr>
            <p:nvPr/>
          </p:nvSpPr>
          <p:spPr bwMode="auto">
            <a:xfrm>
              <a:off x="1920" y="2976"/>
              <a:ext cx="3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TG</a:t>
              </a:r>
            </a:p>
          </p:txBody>
        </p:sp>
        <p:sp>
          <p:nvSpPr>
            <p:cNvPr id="16413" name="Text Box 13"/>
            <p:cNvSpPr txBox="1">
              <a:spLocks noChangeArrowheads="1"/>
            </p:cNvSpPr>
            <p:nvPr/>
          </p:nvSpPr>
          <p:spPr bwMode="auto">
            <a:xfrm>
              <a:off x="1392" y="2832"/>
              <a:ext cx="62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 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/V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</a:p>
          </p:txBody>
        </p:sp>
      </p:grpSp>
      <p:sp>
        <p:nvSpPr>
          <p:cNvPr id="382990" name="Text Box 14"/>
          <p:cNvSpPr txBox="1">
            <a:spLocks noChangeArrowheads="1"/>
          </p:cNvSpPr>
          <p:nvPr/>
        </p:nvSpPr>
        <p:spPr bwMode="auto">
          <a:xfrm>
            <a:off x="1078362" y="384175"/>
            <a:ext cx="717664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dirty="0" err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传输门</a:t>
            </a:r>
          </a:p>
        </p:txBody>
      </p:sp>
      <p:grpSp>
        <p:nvGrpSpPr>
          <p:cNvPr id="382991" name="Group 15"/>
          <p:cNvGrpSpPr/>
          <p:nvPr/>
        </p:nvGrpSpPr>
        <p:grpSpPr bwMode="auto">
          <a:xfrm>
            <a:off x="4148841" y="1927833"/>
            <a:ext cx="2108200" cy="3051175"/>
            <a:chOff x="1837" y="1071"/>
            <a:chExt cx="1046" cy="1892"/>
          </a:xfrm>
        </p:grpSpPr>
        <p:grpSp>
          <p:nvGrpSpPr>
            <p:cNvPr id="16397" name="Group 16"/>
            <p:cNvGrpSpPr/>
            <p:nvPr/>
          </p:nvGrpSpPr>
          <p:grpSpPr bwMode="auto">
            <a:xfrm>
              <a:off x="1837" y="1071"/>
              <a:ext cx="528" cy="1056"/>
              <a:chOff x="4800" y="1680"/>
              <a:chExt cx="528" cy="1056"/>
            </a:xfrm>
          </p:grpSpPr>
          <p:sp>
            <p:nvSpPr>
              <p:cNvPr id="16401" name="Line 17"/>
              <p:cNvSpPr>
                <a:spLocks noChangeShapeType="1"/>
              </p:cNvSpPr>
              <p:nvPr/>
            </p:nvSpPr>
            <p:spPr bwMode="auto">
              <a:xfrm>
                <a:off x="4800" y="1680"/>
                <a:ext cx="528" cy="105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16402" name="Line 18"/>
              <p:cNvSpPr>
                <a:spLocks noChangeShapeType="1"/>
              </p:cNvSpPr>
              <p:nvPr/>
            </p:nvSpPr>
            <p:spPr bwMode="auto">
              <a:xfrm>
                <a:off x="4800" y="2400"/>
                <a:ext cx="528" cy="33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grpSp>
          <p:nvGrpSpPr>
            <p:cNvPr id="16398" name="Group 19"/>
            <p:cNvGrpSpPr/>
            <p:nvPr/>
          </p:nvGrpSpPr>
          <p:grpSpPr bwMode="auto">
            <a:xfrm>
              <a:off x="2029" y="2387"/>
              <a:ext cx="854" cy="576"/>
              <a:chOff x="4906" y="2928"/>
              <a:chExt cx="854" cy="576"/>
            </a:xfrm>
          </p:grpSpPr>
          <p:sp>
            <p:nvSpPr>
              <p:cNvPr id="16399" name="AutoShape 20"/>
              <p:cNvSpPr>
                <a:spLocks noChangeArrowheads="1"/>
              </p:cNvSpPr>
              <p:nvPr/>
            </p:nvSpPr>
            <p:spPr bwMode="auto">
              <a:xfrm>
                <a:off x="4906" y="2928"/>
                <a:ext cx="854" cy="576"/>
              </a:xfrm>
              <a:prstGeom prst="wedgeRoundRectCallout">
                <a:avLst>
                  <a:gd name="adj1" fmla="val -24028"/>
                  <a:gd name="adj2" fmla="val -95833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00" name="Text Box 21"/>
              <p:cNvSpPr txBox="1">
                <a:spLocks noChangeArrowheads="1"/>
              </p:cNvSpPr>
              <p:nvPr/>
            </p:nvSpPr>
            <p:spPr bwMode="auto">
              <a:xfrm>
                <a:off x="4978" y="3110"/>
                <a:ext cx="721" cy="249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门控制信号</a:t>
                </a:r>
              </a:p>
            </p:txBody>
          </p:sp>
        </p:grpSp>
      </p:grpSp>
      <p:grpSp>
        <p:nvGrpSpPr>
          <p:cNvPr id="382998" name="Group 22"/>
          <p:cNvGrpSpPr/>
          <p:nvPr/>
        </p:nvGrpSpPr>
        <p:grpSpPr bwMode="auto">
          <a:xfrm>
            <a:off x="1727201" y="3154364"/>
            <a:ext cx="2087563" cy="968375"/>
            <a:chOff x="204" y="1661"/>
            <a:chExt cx="1225" cy="544"/>
          </a:xfrm>
        </p:grpSpPr>
        <p:sp>
          <p:nvSpPr>
            <p:cNvPr id="16395" name="AutoShape 23"/>
            <p:cNvSpPr>
              <a:spLocks noChangeArrowheads="1"/>
            </p:cNvSpPr>
            <p:nvPr/>
          </p:nvSpPr>
          <p:spPr bwMode="auto">
            <a:xfrm>
              <a:off x="204" y="1661"/>
              <a:ext cx="1225" cy="544"/>
            </a:xfrm>
            <a:prstGeom prst="wedgeEllipseCallout">
              <a:avLst>
                <a:gd name="adj1" fmla="val 9593"/>
                <a:gd name="adj2" fmla="val -101472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396" name="Text Box 24"/>
            <p:cNvSpPr txBox="1">
              <a:spLocks noChangeArrowheads="1"/>
            </p:cNvSpPr>
            <p:nvPr/>
          </p:nvSpPr>
          <p:spPr bwMode="auto">
            <a:xfrm>
              <a:off x="349" y="1829"/>
              <a:ext cx="963" cy="2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</a:p>
          </p:txBody>
        </p:sp>
      </p:grpSp>
      <p:grpSp>
        <p:nvGrpSpPr>
          <p:cNvPr id="383001" name="Group 25"/>
          <p:cNvGrpSpPr/>
          <p:nvPr/>
        </p:nvGrpSpPr>
        <p:grpSpPr bwMode="auto">
          <a:xfrm>
            <a:off x="5102225" y="2540000"/>
            <a:ext cx="1976438" cy="1017588"/>
            <a:chOff x="2517" y="1434"/>
            <a:chExt cx="1089" cy="545"/>
          </a:xfrm>
        </p:grpSpPr>
        <p:sp>
          <p:nvSpPr>
            <p:cNvPr id="16393" name="AutoShape 26"/>
            <p:cNvSpPr>
              <a:spLocks noChangeArrowheads="1"/>
            </p:cNvSpPr>
            <p:nvPr/>
          </p:nvSpPr>
          <p:spPr bwMode="auto">
            <a:xfrm>
              <a:off x="2517" y="1434"/>
              <a:ext cx="1089" cy="545"/>
            </a:xfrm>
            <a:prstGeom prst="wedgeEllipseCallout">
              <a:avLst>
                <a:gd name="adj1" fmla="val -73782"/>
                <a:gd name="adj2" fmla="val -61375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394" name="Text Box 27"/>
            <p:cNvSpPr txBox="1">
              <a:spLocks noChangeArrowheads="1"/>
            </p:cNvSpPr>
            <p:nvPr/>
          </p:nvSpPr>
          <p:spPr bwMode="auto">
            <a:xfrm>
              <a:off x="2714" y="1606"/>
              <a:ext cx="733" cy="215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</a:p>
          </p:txBody>
        </p:sp>
      </p:grpSp>
      <p:sp>
        <p:nvSpPr>
          <p:cNvPr id="383004" name="Text Box 28"/>
          <p:cNvSpPr txBox="1">
            <a:spLocks noChangeArrowheads="1"/>
          </p:cNvSpPr>
          <p:nvPr/>
        </p:nvSpPr>
        <p:spPr bwMode="auto">
          <a:xfrm>
            <a:off x="7046913" y="2463455"/>
            <a:ext cx="4064876" cy="231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特别提示：传输门相当于一个理想的开关，且是一个双向开关，可传输模似信号</a:t>
            </a:r>
          </a:p>
          <a:p>
            <a:pPr algn="just" eaLnBrk="1" hangingPunct="1"/>
            <a:endParaRPr lang="en-US" altLang="zh-CN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/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C=0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，开关断开 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/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C=1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，开关接通</a:t>
            </a:r>
          </a:p>
        </p:txBody>
      </p:sp>
      <p:sp>
        <p:nvSpPr>
          <p:cNvPr id="383005" name="Rectangle 29"/>
          <p:cNvSpPr>
            <a:spLocks noChangeArrowheads="1"/>
          </p:cNvSpPr>
          <p:nvPr/>
        </p:nvSpPr>
        <p:spPr bwMode="auto">
          <a:xfrm>
            <a:off x="1878013" y="4821238"/>
            <a:ext cx="8280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主要应用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双向模拟开关，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数据选择器（可传输模拟信号）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2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2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3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3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90" grpId="0" autoUpdateAnimBg="0"/>
      <p:bldP spid="383004" grpId="0" autoUpdateAnimBg="0"/>
      <p:bldP spid="3830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Text Box 2"/>
          <p:cNvSpPr txBox="1">
            <a:spLocks noChangeArrowheads="1"/>
          </p:cNvSpPr>
          <p:nvPr/>
        </p:nvSpPr>
        <p:spPr bwMode="auto">
          <a:xfrm>
            <a:off x="1223406" y="354013"/>
            <a:ext cx="6374369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dirty="0" err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三态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2019" name="Object 3"/>
              <p:cNvSpPr txBox="1"/>
              <p:nvPr/>
            </p:nvSpPr>
            <p:spPr bwMode="auto">
              <a:xfrm>
                <a:off x="2165223" y="5104132"/>
                <a:ext cx="3669055" cy="7127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导通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2019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5223" y="5104132"/>
                <a:ext cx="3669055" cy="7127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83939" y="1289051"/>
            <a:ext cx="21582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电路组成</a:t>
            </a:r>
          </a:p>
        </p:txBody>
      </p:sp>
      <p:sp>
        <p:nvSpPr>
          <p:cNvPr id="342021" name="Text Box 5"/>
          <p:cNvSpPr txBox="1">
            <a:spLocks noChangeArrowheads="1"/>
          </p:cNvSpPr>
          <p:nvPr/>
        </p:nvSpPr>
        <p:spPr bwMode="auto">
          <a:xfrm>
            <a:off x="6292851" y="1303641"/>
            <a:ext cx="24169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逻辑符号</a:t>
            </a:r>
          </a:p>
        </p:txBody>
      </p:sp>
      <p:grpSp>
        <p:nvGrpSpPr>
          <p:cNvPr id="342022" name="Group 6"/>
          <p:cNvGrpSpPr/>
          <p:nvPr/>
        </p:nvGrpSpPr>
        <p:grpSpPr bwMode="auto">
          <a:xfrm>
            <a:off x="1909763" y="1312863"/>
            <a:ext cx="3534691" cy="3230038"/>
            <a:chOff x="0" y="480"/>
            <a:chExt cx="2749" cy="2592"/>
          </a:xfrm>
        </p:grpSpPr>
        <p:sp>
          <p:nvSpPr>
            <p:cNvPr id="17430" name="Line 7"/>
            <p:cNvSpPr>
              <a:spLocks noChangeShapeType="1"/>
            </p:cNvSpPr>
            <p:nvPr/>
          </p:nvSpPr>
          <p:spPr bwMode="auto">
            <a:xfrm>
              <a:off x="2029" y="1227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8"/>
            <p:cNvSpPr>
              <a:spLocks noChangeShapeType="1"/>
            </p:cNvSpPr>
            <p:nvPr/>
          </p:nvSpPr>
          <p:spPr bwMode="auto">
            <a:xfrm>
              <a:off x="1645" y="1467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Line 9"/>
            <p:cNvSpPr>
              <a:spLocks noChangeShapeType="1"/>
            </p:cNvSpPr>
            <p:nvPr/>
          </p:nvSpPr>
          <p:spPr bwMode="auto">
            <a:xfrm>
              <a:off x="1789" y="146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3" name="Line 10"/>
            <p:cNvSpPr>
              <a:spLocks noChangeShapeType="1"/>
            </p:cNvSpPr>
            <p:nvPr/>
          </p:nvSpPr>
          <p:spPr bwMode="auto">
            <a:xfrm>
              <a:off x="1789" y="1611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4" name="Line 11"/>
            <p:cNvSpPr>
              <a:spLocks noChangeShapeType="1"/>
            </p:cNvSpPr>
            <p:nvPr/>
          </p:nvSpPr>
          <p:spPr bwMode="auto">
            <a:xfrm>
              <a:off x="1776" y="17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5" name="Line 12"/>
            <p:cNvSpPr>
              <a:spLocks noChangeShapeType="1"/>
            </p:cNvSpPr>
            <p:nvPr/>
          </p:nvSpPr>
          <p:spPr bwMode="auto">
            <a:xfrm flipV="1">
              <a:off x="2064" y="17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6" name="Line 13"/>
            <p:cNvSpPr>
              <a:spLocks noChangeShapeType="1"/>
            </p:cNvSpPr>
            <p:nvPr/>
          </p:nvSpPr>
          <p:spPr bwMode="auto">
            <a:xfrm flipH="1" flipV="1">
              <a:off x="2208" y="211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7" name="Oval 14"/>
            <p:cNvSpPr>
              <a:spLocks noChangeArrowheads="1"/>
            </p:cNvSpPr>
            <p:nvPr/>
          </p:nvSpPr>
          <p:spPr bwMode="auto">
            <a:xfrm>
              <a:off x="2198" y="1058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38" name="Oval 15"/>
            <p:cNvSpPr>
              <a:spLocks noChangeArrowheads="1"/>
            </p:cNvSpPr>
            <p:nvPr/>
          </p:nvSpPr>
          <p:spPr bwMode="auto">
            <a:xfrm flipH="1">
              <a:off x="2016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39" name="Oval 16"/>
            <p:cNvSpPr>
              <a:spLocks noChangeArrowheads="1"/>
            </p:cNvSpPr>
            <p:nvPr/>
          </p:nvSpPr>
          <p:spPr bwMode="auto">
            <a:xfrm>
              <a:off x="2004" y="601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40" name="Text Box 17"/>
            <p:cNvSpPr txBox="1">
              <a:spLocks noChangeArrowheads="1"/>
            </p:cNvSpPr>
            <p:nvPr/>
          </p:nvSpPr>
          <p:spPr bwMode="auto">
            <a:xfrm>
              <a:off x="2365" y="1611"/>
              <a:ext cx="38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Y</a:t>
              </a:r>
            </a:p>
          </p:txBody>
        </p:sp>
        <p:sp>
          <p:nvSpPr>
            <p:cNvPr id="17441" name="Line 18"/>
            <p:cNvSpPr>
              <a:spLocks noChangeShapeType="1"/>
            </p:cNvSpPr>
            <p:nvPr/>
          </p:nvSpPr>
          <p:spPr bwMode="auto">
            <a:xfrm flipV="1">
              <a:off x="2029" y="651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2" name="Text Box 19"/>
            <p:cNvSpPr txBox="1">
              <a:spLocks noChangeArrowheads="1"/>
            </p:cNvSpPr>
            <p:nvPr/>
          </p:nvSpPr>
          <p:spPr bwMode="auto">
            <a:xfrm>
              <a:off x="2125" y="480"/>
              <a:ext cx="527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17443" name="Line 20"/>
            <p:cNvSpPr>
              <a:spLocks noChangeShapeType="1"/>
            </p:cNvSpPr>
            <p:nvPr/>
          </p:nvSpPr>
          <p:spPr bwMode="auto">
            <a:xfrm>
              <a:off x="1645" y="939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4" name="Line 21"/>
            <p:cNvSpPr>
              <a:spLocks noChangeShapeType="1"/>
            </p:cNvSpPr>
            <p:nvPr/>
          </p:nvSpPr>
          <p:spPr bwMode="auto">
            <a:xfrm flipH="1">
              <a:off x="349" y="939"/>
              <a:ext cx="12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5" name="Line 22"/>
            <p:cNvSpPr>
              <a:spLocks noChangeShapeType="1"/>
            </p:cNvSpPr>
            <p:nvPr/>
          </p:nvSpPr>
          <p:spPr bwMode="auto">
            <a:xfrm>
              <a:off x="1789" y="939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6" name="Line 23"/>
            <p:cNvSpPr>
              <a:spLocks noChangeShapeType="1"/>
            </p:cNvSpPr>
            <p:nvPr/>
          </p:nvSpPr>
          <p:spPr bwMode="auto">
            <a:xfrm>
              <a:off x="1789" y="1083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7" name="Line 24"/>
            <p:cNvSpPr>
              <a:spLocks noChangeShapeType="1"/>
            </p:cNvSpPr>
            <p:nvPr/>
          </p:nvSpPr>
          <p:spPr bwMode="auto">
            <a:xfrm>
              <a:off x="1789" y="122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8" name="Line 25"/>
            <p:cNvSpPr>
              <a:spLocks noChangeShapeType="1"/>
            </p:cNvSpPr>
            <p:nvPr/>
          </p:nvSpPr>
          <p:spPr bwMode="auto">
            <a:xfrm>
              <a:off x="2029" y="8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9" name="Line 26"/>
            <p:cNvSpPr>
              <a:spLocks noChangeShapeType="1"/>
            </p:cNvSpPr>
            <p:nvPr/>
          </p:nvSpPr>
          <p:spPr bwMode="auto">
            <a:xfrm flipV="1">
              <a:off x="2221" y="816"/>
              <a:ext cx="0" cy="7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0" name="Oval 27"/>
            <p:cNvSpPr>
              <a:spLocks noChangeArrowheads="1"/>
            </p:cNvSpPr>
            <p:nvPr/>
          </p:nvSpPr>
          <p:spPr bwMode="auto">
            <a:xfrm>
              <a:off x="2007" y="792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51" name="Text Box 28"/>
            <p:cNvSpPr txBox="1">
              <a:spLocks noChangeArrowheads="1"/>
            </p:cNvSpPr>
            <p:nvPr/>
          </p:nvSpPr>
          <p:spPr bwMode="auto">
            <a:xfrm>
              <a:off x="1256" y="1451"/>
              <a:ext cx="38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7452" name="Text Box 29"/>
            <p:cNvSpPr txBox="1">
              <a:spLocks noChangeArrowheads="1"/>
            </p:cNvSpPr>
            <p:nvPr/>
          </p:nvSpPr>
          <p:spPr bwMode="auto">
            <a:xfrm>
              <a:off x="1251" y="1995"/>
              <a:ext cx="38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7453" name="Line 30"/>
            <p:cNvSpPr>
              <a:spLocks noChangeShapeType="1"/>
            </p:cNvSpPr>
            <p:nvPr/>
          </p:nvSpPr>
          <p:spPr bwMode="auto">
            <a:xfrm>
              <a:off x="1645" y="199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4" name="Line 31"/>
            <p:cNvSpPr>
              <a:spLocks noChangeShapeType="1"/>
            </p:cNvSpPr>
            <p:nvPr/>
          </p:nvSpPr>
          <p:spPr bwMode="auto">
            <a:xfrm>
              <a:off x="1824" y="19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5" name="Line 32"/>
            <p:cNvSpPr>
              <a:spLocks noChangeShapeType="1"/>
            </p:cNvSpPr>
            <p:nvPr/>
          </p:nvSpPr>
          <p:spPr bwMode="auto">
            <a:xfrm>
              <a:off x="1824" y="21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6" name="Line 33"/>
            <p:cNvSpPr>
              <a:spLocks noChangeShapeType="1"/>
            </p:cNvSpPr>
            <p:nvPr/>
          </p:nvSpPr>
          <p:spPr bwMode="auto">
            <a:xfrm flipV="1">
              <a:off x="1824" y="22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7" name="Line 34"/>
            <p:cNvSpPr>
              <a:spLocks noChangeShapeType="1"/>
            </p:cNvSpPr>
            <p:nvPr/>
          </p:nvSpPr>
          <p:spPr bwMode="auto">
            <a:xfrm flipV="1">
              <a:off x="2016" y="22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8" name="Line 35"/>
            <p:cNvSpPr>
              <a:spLocks noChangeShapeType="1"/>
            </p:cNvSpPr>
            <p:nvPr/>
          </p:nvSpPr>
          <p:spPr bwMode="auto">
            <a:xfrm>
              <a:off x="2016" y="24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9" name="Oval 36"/>
            <p:cNvSpPr>
              <a:spLocks noChangeArrowheads="1"/>
            </p:cNvSpPr>
            <p:nvPr/>
          </p:nvSpPr>
          <p:spPr bwMode="auto">
            <a:xfrm>
              <a:off x="1968" y="235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0" name="Text Box 37"/>
            <p:cNvSpPr txBox="1">
              <a:spLocks noChangeArrowheads="1"/>
            </p:cNvSpPr>
            <p:nvPr/>
          </p:nvSpPr>
          <p:spPr bwMode="auto">
            <a:xfrm>
              <a:off x="1244" y="1008"/>
              <a:ext cx="50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  <a:ea typeface="仿宋_GB2312" pitchFamily="49" charset="-122"/>
                </a:rPr>
                <a:t>T'</a:t>
              </a:r>
              <a:r>
                <a:rPr lang="en-US" altLang="zh-CN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7461" name="Oval 38"/>
            <p:cNvSpPr>
              <a:spLocks noChangeArrowheads="1"/>
            </p:cNvSpPr>
            <p:nvPr/>
          </p:nvSpPr>
          <p:spPr bwMode="auto">
            <a:xfrm>
              <a:off x="1236" y="1851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2" name="Line 39"/>
            <p:cNvSpPr>
              <a:spLocks noChangeShapeType="1"/>
            </p:cNvSpPr>
            <p:nvPr/>
          </p:nvSpPr>
          <p:spPr bwMode="auto">
            <a:xfrm flipH="1">
              <a:off x="1261" y="2283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3" name="Line 40"/>
            <p:cNvSpPr>
              <a:spLocks noChangeShapeType="1"/>
            </p:cNvSpPr>
            <p:nvPr/>
          </p:nvSpPr>
          <p:spPr bwMode="auto">
            <a:xfrm flipH="1">
              <a:off x="1261" y="1467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4" name="Line 41"/>
            <p:cNvSpPr>
              <a:spLocks noChangeShapeType="1"/>
            </p:cNvSpPr>
            <p:nvPr/>
          </p:nvSpPr>
          <p:spPr bwMode="auto">
            <a:xfrm>
              <a:off x="1261" y="1467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5" name="Line 42"/>
            <p:cNvSpPr>
              <a:spLocks noChangeShapeType="1"/>
            </p:cNvSpPr>
            <p:nvPr/>
          </p:nvSpPr>
          <p:spPr bwMode="auto">
            <a:xfrm>
              <a:off x="2064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6" name="Oval 43"/>
            <p:cNvSpPr>
              <a:spLocks noChangeArrowheads="1"/>
            </p:cNvSpPr>
            <p:nvPr/>
          </p:nvSpPr>
          <p:spPr bwMode="auto">
            <a:xfrm>
              <a:off x="480" y="912"/>
              <a:ext cx="106" cy="9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7" name="Rectangle 44"/>
            <p:cNvSpPr>
              <a:spLocks noChangeArrowheads="1"/>
            </p:cNvSpPr>
            <p:nvPr/>
          </p:nvSpPr>
          <p:spPr bwMode="auto">
            <a:xfrm>
              <a:off x="720" y="2544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8" name="Oval 45"/>
            <p:cNvSpPr>
              <a:spLocks noChangeArrowheads="1"/>
            </p:cNvSpPr>
            <p:nvPr/>
          </p:nvSpPr>
          <p:spPr bwMode="auto">
            <a:xfrm>
              <a:off x="960" y="2688"/>
              <a:ext cx="96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9" name="Line 46"/>
            <p:cNvSpPr>
              <a:spLocks noChangeShapeType="1"/>
            </p:cNvSpPr>
            <p:nvPr/>
          </p:nvSpPr>
          <p:spPr bwMode="auto">
            <a:xfrm>
              <a:off x="960" y="1872"/>
              <a:ext cx="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0" name="Line 47"/>
            <p:cNvSpPr>
              <a:spLocks noChangeShapeType="1"/>
            </p:cNvSpPr>
            <p:nvPr/>
          </p:nvSpPr>
          <p:spPr bwMode="auto">
            <a:xfrm>
              <a:off x="288" y="187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1" name="Oval 48"/>
            <p:cNvSpPr>
              <a:spLocks noChangeArrowheads="1"/>
            </p:cNvSpPr>
            <p:nvPr/>
          </p:nvSpPr>
          <p:spPr bwMode="auto">
            <a:xfrm>
              <a:off x="301" y="1971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72" name="Oval 49"/>
            <p:cNvSpPr>
              <a:spLocks noChangeArrowheads="1"/>
            </p:cNvSpPr>
            <p:nvPr/>
          </p:nvSpPr>
          <p:spPr bwMode="auto">
            <a:xfrm>
              <a:off x="301" y="913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73" name="Line 50"/>
            <p:cNvSpPr>
              <a:spLocks noChangeShapeType="1"/>
            </p:cNvSpPr>
            <p:nvPr/>
          </p:nvSpPr>
          <p:spPr bwMode="auto">
            <a:xfrm>
              <a:off x="528" y="960"/>
              <a:ext cx="0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4" name="Line 51"/>
            <p:cNvSpPr>
              <a:spLocks noChangeShapeType="1"/>
            </p:cNvSpPr>
            <p:nvPr/>
          </p:nvSpPr>
          <p:spPr bwMode="auto">
            <a:xfrm>
              <a:off x="528" y="273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5" name="Text Box 52"/>
            <p:cNvSpPr txBox="1">
              <a:spLocks noChangeArrowheads="1"/>
            </p:cNvSpPr>
            <p:nvPr/>
          </p:nvSpPr>
          <p:spPr bwMode="auto">
            <a:xfrm>
              <a:off x="0" y="1680"/>
              <a:ext cx="38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17476" name="Text Box 53"/>
            <p:cNvSpPr txBox="1">
              <a:spLocks noChangeArrowheads="1"/>
            </p:cNvSpPr>
            <p:nvPr/>
          </p:nvSpPr>
          <p:spPr bwMode="auto">
            <a:xfrm>
              <a:off x="720" y="2592"/>
              <a:ext cx="336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7477" name="Text Box 54"/>
            <p:cNvSpPr txBox="1">
              <a:spLocks noChangeArrowheads="1"/>
            </p:cNvSpPr>
            <p:nvPr/>
          </p:nvSpPr>
          <p:spPr bwMode="auto">
            <a:xfrm>
              <a:off x="973" y="1851"/>
              <a:ext cx="383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17478" name="Object 55"/>
            <p:cNvGraphicFramePr>
              <a:graphicFrameLocks noChangeAspect="1"/>
            </p:cNvGraphicFramePr>
            <p:nvPr/>
          </p:nvGraphicFramePr>
          <p:xfrm>
            <a:off x="0" y="839"/>
            <a:ext cx="304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292100" imgH="203200" progId="Equation.3">
                    <p:embed/>
                  </p:oleObj>
                </mc:Choice>
                <mc:Fallback>
                  <p:oleObj name="公式" r:id="rId3" imgW="292100" imgH="2032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839"/>
                          <a:ext cx="304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79" name="Line 56"/>
            <p:cNvSpPr>
              <a:spLocks noChangeShapeType="1"/>
            </p:cNvSpPr>
            <p:nvPr/>
          </p:nvSpPr>
          <p:spPr bwMode="auto">
            <a:xfrm flipV="1">
              <a:off x="2208" y="27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0" name="Text Box 57"/>
            <p:cNvSpPr txBox="1">
              <a:spLocks noChangeArrowheads="1"/>
            </p:cNvSpPr>
            <p:nvPr/>
          </p:nvSpPr>
          <p:spPr bwMode="auto">
            <a:xfrm>
              <a:off x="1240" y="2400"/>
              <a:ext cx="458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  <a:ea typeface="仿宋_GB2312" pitchFamily="49" charset="-122"/>
                </a:rPr>
                <a:t>T'</a:t>
              </a:r>
              <a:r>
                <a:rPr lang="en-US" altLang="zh-CN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7481" name="Line 58"/>
            <p:cNvSpPr>
              <a:spLocks noChangeShapeType="1"/>
            </p:cNvSpPr>
            <p:nvPr/>
          </p:nvSpPr>
          <p:spPr bwMode="auto">
            <a:xfrm>
              <a:off x="1632" y="259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2" name="Line 59"/>
            <p:cNvSpPr>
              <a:spLocks noChangeShapeType="1"/>
            </p:cNvSpPr>
            <p:nvPr/>
          </p:nvSpPr>
          <p:spPr bwMode="auto">
            <a:xfrm>
              <a:off x="1776" y="259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3" name="Line 60"/>
            <p:cNvSpPr>
              <a:spLocks noChangeShapeType="1"/>
            </p:cNvSpPr>
            <p:nvPr/>
          </p:nvSpPr>
          <p:spPr bwMode="auto">
            <a:xfrm>
              <a:off x="1776" y="273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4" name="Line 61"/>
            <p:cNvSpPr>
              <a:spLocks noChangeShapeType="1"/>
            </p:cNvSpPr>
            <p:nvPr/>
          </p:nvSpPr>
          <p:spPr bwMode="auto">
            <a:xfrm>
              <a:off x="1776" y="288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5" name="Line 62"/>
            <p:cNvSpPr>
              <a:spLocks noChangeShapeType="1"/>
            </p:cNvSpPr>
            <p:nvPr/>
          </p:nvSpPr>
          <p:spPr bwMode="auto">
            <a:xfrm flipV="1">
              <a:off x="2016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6" name="Line 63"/>
            <p:cNvSpPr>
              <a:spLocks noChangeShapeType="1"/>
            </p:cNvSpPr>
            <p:nvPr/>
          </p:nvSpPr>
          <p:spPr bwMode="auto">
            <a:xfrm>
              <a:off x="2016" y="29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7" name="Oval 64"/>
            <p:cNvSpPr>
              <a:spLocks noChangeArrowheads="1"/>
            </p:cNvSpPr>
            <p:nvPr/>
          </p:nvSpPr>
          <p:spPr bwMode="auto">
            <a:xfrm>
              <a:off x="1992" y="2952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88" name="Line 65"/>
            <p:cNvSpPr>
              <a:spLocks noChangeShapeType="1"/>
            </p:cNvSpPr>
            <p:nvPr/>
          </p:nvSpPr>
          <p:spPr bwMode="auto">
            <a:xfrm>
              <a:off x="1920" y="3072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9" name="Line 66"/>
            <p:cNvSpPr>
              <a:spLocks noChangeShapeType="1"/>
            </p:cNvSpPr>
            <p:nvPr/>
          </p:nvSpPr>
          <p:spPr bwMode="auto">
            <a:xfrm flipV="1">
              <a:off x="1776" y="2832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0" name="Line 67"/>
            <p:cNvSpPr>
              <a:spLocks noChangeShapeType="1"/>
            </p:cNvSpPr>
            <p:nvPr/>
          </p:nvSpPr>
          <p:spPr bwMode="auto">
            <a:xfrm flipV="1">
              <a:off x="1776" y="2688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1" name="Line 68"/>
            <p:cNvSpPr>
              <a:spLocks noChangeShapeType="1"/>
            </p:cNvSpPr>
            <p:nvPr/>
          </p:nvSpPr>
          <p:spPr bwMode="auto">
            <a:xfrm flipV="1">
              <a:off x="1776" y="2544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2" name="Line 69"/>
            <p:cNvSpPr>
              <a:spLocks noChangeShapeType="1"/>
            </p:cNvSpPr>
            <p:nvPr/>
          </p:nvSpPr>
          <p:spPr bwMode="auto">
            <a:xfrm>
              <a:off x="1776" y="864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3" name="Line 70"/>
            <p:cNvSpPr>
              <a:spLocks noChangeShapeType="1"/>
            </p:cNvSpPr>
            <p:nvPr/>
          </p:nvSpPr>
          <p:spPr bwMode="auto">
            <a:xfrm>
              <a:off x="1776" y="1056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4" name="Line 71"/>
            <p:cNvSpPr>
              <a:spLocks noChangeShapeType="1"/>
            </p:cNvSpPr>
            <p:nvPr/>
          </p:nvSpPr>
          <p:spPr bwMode="auto">
            <a:xfrm>
              <a:off x="1776" y="120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5" name="Line 72"/>
            <p:cNvSpPr>
              <a:spLocks noChangeShapeType="1"/>
            </p:cNvSpPr>
            <p:nvPr/>
          </p:nvSpPr>
          <p:spPr bwMode="auto">
            <a:xfrm flipH="1">
              <a:off x="1776" y="1392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6" name="Line 73"/>
            <p:cNvSpPr>
              <a:spLocks noChangeShapeType="1"/>
            </p:cNvSpPr>
            <p:nvPr/>
          </p:nvSpPr>
          <p:spPr bwMode="auto">
            <a:xfrm flipV="1">
              <a:off x="1776" y="1536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7" name="Line 74"/>
            <p:cNvSpPr>
              <a:spLocks noChangeShapeType="1"/>
            </p:cNvSpPr>
            <p:nvPr/>
          </p:nvSpPr>
          <p:spPr bwMode="auto">
            <a:xfrm flipV="1">
              <a:off x="1776" y="168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8" name="Line 75"/>
            <p:cNvSpPr>
              <a:spLocks noChangeShapeType="1"/>
            </p:cNvSpPr>
            <p:nvPr/>
          </p:nvSpPr>
          <p:spPr bwMode="auto">
            <a:xfrm>
              <a:off x="1824" y="2064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9" name="Line 76"/>
            <p:cNvSpPr>
              <a:spLocks noChangeShapeType="1"/>
            </p:cNvSpPr>
            <p:nvPr/>
          </p:nvSpPr>
          <p:spPr bwMode="auto">
            <a:xfrm>
              <a:off x="1824" y="192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0" name="Line 77"/>
            <p:cNvSpPr>
              <a:spLocks noChangeShapeType="1"/>
            </p:cNvSpPr>
            <p:nvPr/>
          </p:nvSpPr>
          <p:spPr bwMode="auto">
            <a:xfrm>
              <a:off x="1824" y="2208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1" name="Line 78"/>
            <p:cNvSpPr>
              <a:spLocks noChangeShapeType="1"/>
            </p:cNvSpPr>
            <p:nvPr/>
          </p:nvSpPr>
          <p:spPr bwMode="auto">
            <a:xfrm>
              <a:off x="1056" y="2736"/>
              <a:ext cx="57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2095" name="Text Box 79"/>
          <p:cNvSpPr txBox="1">
            <a:spLocks noChangeArrowheads="1"/>
          </p:cNvSpPr>
          <p:nvPr/>
        </p:nvSpPr>
        <p:spPr bwMode="auto">
          <a:xfrm>
            <a:off x="2060449" y="4498273"/>
            <a:ext cx="2008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3. 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2096" name="Object 80"/>
              <p:cNvSpPr txBox="1"/>
              <p:nvPr/>
            </p:nvSpPr>
            <p:spPr bwMode="auto">
              <a:xfrm>
                <a:off x="2165223" y="5593365"/>
                <a:ext cx="4336605" cy="7127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截止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为高阻态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2096" name="Object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5223" y="5593365"/>
                <a:ext cx="4336605" cy="712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097" name="Rectangle 81"/>
          <p:cNvSpPr>
            <a:spLocks noChangeArrowheads="1"/>
          </p:cNvSpPr>
          <p:nvPr/>
        </p:nvSpPr>
        <p:spPr bwMode="auto">
          <a:xfrm>
            <a:off x="6340638" y="4454428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4. 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三态门应用</a:t>
            </a:r>
          </a:p>
        </p:txBody>
      </p:sp>
      <p:sp>
        <p:nvSpPr>
          <p:cNvPr id="342098" name="Rectangle 82"/>
          <p:cNvSpPr>
            <a:spLocks noChangeArrowheads="1"/>
          </p:cNvSpPr>
          <p:nvPr/>
        </p:nvSpPr>
        <p:spPr bwMode="auto">
          <a:xfrm>
            <a:off x="6730210" y="4954194"/>
            <a:ext cx="35346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主要应用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总线逻辑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双向传输</a:t>
            </a:r>
          </a:p>
        </p:txBody>
      </p:sp>
      <p:grpSp>
        <p:nvGrpSpPr>
          <p:cNvPr id="342099" name="Group 83"/>
          <p:cNvGrpSpPr/>
          <p:nvPr/>
        </p:nvGrpSpPr>
        <p:grpSpPr bwMode="auto">
          <a:xfrm>
            <a:off x="6493673" y="2140994"/>
            <a:ext cx="3384550" cy="1557337"/>
            <a:chOff x="385" y="3158"/>
            <a:chExt cx="2132" cy="981"/>
          </a:xfrm>
        </p:grpSpPr>
        <p:sp>
          <p:nvSpPr>
            <p:cNvPr id="17420" name="Text Box 84"/>
            <p:cNvSpPr txBox="1">
              <a:spLocks noChangeArrowheads="1"/>
            </p:cNvSpPr>
            <p:nvPr/>
          </p:nvSpPr>
          <p:spPr bwMode="auto">
            <a:xfrm>
              <a:off x="385" y="3158"/>
              <a:ext cx="5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17421" name="Text Box 85"/>
            <p:cNvSpPr txBox="1">
              <a:spLocks noChangeArrowheads="1"/>
            </p:cNvSpPr>
            <p:nvPr/>
          </p:nvSpPr>
          <p:spPr bwMode="auto">
            <a:xfrm>
              <a:off x="1929" y="3158"/>
              <a:ext cx="5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Y</a:t>
              </a:r>
            </a:p>
          </p:txBody>
        </p:sp>
        <p:sp>
          <p:nvSpPr>
            <p:cNvPr id="17422" name="Rectangle 86"/>
            <p:cNvSpPr>
              <a:spLocks noChangeArrowheads="1"/>
            </p:cNvSpPr>
            <p:nvPr/>
          </p:nvSpPr>
          <p:spPr bwMode="auto">
            <a:xfrm>
              <a:off x="1194" y="3247"/>
              <a:ext cx="293" cy="4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23" name="Line 87"/>
            <p:cNvSpPr>
              <a:spLocks noChangeShapeType="1"/>
            </p:cNvSpPr>
            <p:nvPr/>
          </p:nvSpPr>
          <p:spPr bwMode="auto">
            <a:xfrm>
              <a:off x="753" y="3470"/>
              <a:ext cx="4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4" name="Line 88"/>
            <p:cNvSpPr>
              <a:spLocks noChangeShapeType="1"/>
            </p:cNvSpPr>
            <p:nvPr/>
          </p:nvSpPr>
          <p:spPr bwMode="auto">
            <a:xfrm>
              <a:off x="1565" y="3475"/>
              <a:ext cx="4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Oval 89"/>
            <p:cNvSpPr>
              <a:spLocks noChangeArrowheads="1"/>
            </p:cNvSpPr>
            <p:nvPr/>
          </p:nvSpPr>
          <p:spPr bwMode="auto">
            <a:xfrm>
              <a:off x="1304" y="3693"/>
              <a:ext cx="73" cy="8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26" name="Line 90"/>
            <p:cNvSpPr>
              <a:spLocks noChangeShapeType="1"/>
            </p:cNvSpPr>
            <p:nvPr/>
          </p:nvSpPr>
          <p:spPr bwMode="auto">
            <a:xfrm>
              <a:off x="1341" y="378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27" name="Object 91"/>
            <p:cNvGraphicFramePr>
              <a:graphicFrameLocks noChangeAspect="1"/>
            </p:cNvGraphicFramePr>
            <p:nvPr/>
          </p:nvGraphicFramePr>
          <p:xfrm>
            <a:off x="1505" y="3838"/>
            <a:ext cx="374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54000" imgH="215900" progId="Equation.3">
                    <p:embed/>
                  </p:oleObj>
                </mc:Choice>
                <mc:Fallback>
                  <p:oleObj name="公式" r:id="rId6" imgW="254000" imgH="21590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5" y="3838"/>
                          <a:ext cx="374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8" name="AutoShape 92"/>
            <p:cNvSpPr>
              <a:spLocks noChangeArrowheads="1"/>
            </p:cNvSpPr>
            <p:nvPr/>
          </p:nvSpPr>
          <p:spPr bwMode="auto">
            <a:xfrm rot="10800000">
              <a:off x="1325" y="3403"/>
              <a:ext cx="126" cy="123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29" name="Oval 93"/>
            <p:cNvSpPr>
              <a:spLocks noChangeArrowheads="1"/>
            </p:cNvSpPr>
            <p:nvPr/>
          </p:nvSpPr>
          <p:spPr bwMode="auto">
            <a:xfrm>
              <a:off x="1474" y="3430"/>
              <a:ext cx="73" cy="8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2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2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2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2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2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2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2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2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8" grpId="0" autoUpdateAnimBg="0"/>
      <p:bldP spid="342020" grpId="0" autoUpdateAnimBg="0"/>
      <p:bldP spid="342021" grpId="0" autoUpdateAnimBg="0"/>
      <p:bldP spid="342095" grpId="0" autoUpdateAnimBg="0"/>
      <p:bldP spid="342097" grpId="0" autoUpdateAnimBg="0"/>
      <p:bldP spid="34209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80237" y="327025"/>
            <a:ext cx="8955926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门级逻辑电路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非门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36826" y="1546225"/>
            <a:ext cx="3808413" cy="4114800"/>
          </a:xfrm>
        </p:spPr>
        <p:txBody>
          <a:bodyPr/>
          <a:lstStyle/>
          <a:p>
            <a:pPr eaLnBrk="1" hangingPunct="1"/>
            <a:r>
              <a:rPr lang="en-US" altLang="zh-CN" sz="2000" dirty="0"/>
              <a:t>Inverter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43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400925" y="1546225"/>
          <a:ext cx="2008188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105025" imgH="2533650" progId="Paint.Picture">
                  <p:embed/>
                </p:oleObj>
              </mc:Choice>
              <mc:Fallback>
                <p:oleObj name="Bitmap Image" r:id="rId2" imgW="2105025" imgH="253365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0925" y="1546225"/>
                        <a:ext cx="2008188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7" name="Picture 5" descr="INV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19250"/>
            <a:ext cx="18557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438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400925" y="3667125"/>
          <a:ext cx="2008188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105025" imgH="2533650" progId="Paint.Picture">
                  <p:embed/>
                </p:oleObj>
              </mc:Choice>
              <mc:Fallback>
                <p:oleObj name="Bitmap Image" r:id="rId5" imgW="2105025" imgH="2533650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0925" y="3667125"/>
                        <a:ext cx="2008188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55" name="Rectangle 7"/>
          <p:cNvSpPr>
            <a:spLocks noChangeArrowheads="1"/>
          </p:cNvSpPr>
          <p:nvPr/>
        </p:nvSpPr>
        <p:spPr bwMode="auto">
          <a:xfrm>
            <a:off x="8382000" y="1674168"/>
            <a:ext cx="304800" cy="46166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zh-CN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384925" y="1355725"/>
            <a:ext cx="566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Vdd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6477000" y="297180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Gnd</a:t>
            </a:r>
          </a:p>
        </p:txBody>
      </p:sp>
      <p:sp>
        <p:nvSpPr>
          <p:cNvPr id="360458" name="Line 10"/>
          <p:cNvSpPr>
            <a:spLocks noChangeShapeType="1"/>
          </p:cNvSpPr>
          <p:nvPr/>
        </p:nvSpPr>
        <p:spPr bwMode="auto">
          <a:xfrm flipH="1" flipV="1">
            <a:off x="6934200" y="1676400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60459" name="Rectangle 11"/>
          <p:cNvSpPr>
            <a:spLocks noChangeArrowheads="1"/>
          </p:cNvSpPr>
          <p:nvPr/>
        </p:nvSpPr>
        <p:spPr bwMode="auto">
          <a:xfrm>
            <a:off x="7696201" y="1636068"/>
            <a:ext cx="18473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60460" name="Line 12"/>
          <p:cNvSpPr>
            <a:spLocks noChangeShapeType="1"/>
          </p:cNvSpPr>
          <p:nvPr/>
        </p:nvSpPr>
        <p:spPr bwMode="auto">
          <a:xfrm>
            <a:off x="80772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6308725" y="3870325"/>
            <a:ext cx="566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Vdd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6400800" y="548640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Gnd</a:t>
            </a:r>
          </a:p>
        </p:txBody>
      </p:sp>
      <p:sp>
        <p:nvSpPr>
          <p:cNvPr id="360463" name="Rectangle 15"/>
          <p:cNvSpPr>
            <a:spLocks noChangeArrowheads="1"/>
          </p:cNvSpPr>
          <p:nvPr/>
        </p:nvSpPr>
        <p:spPr bwMode="auto">
          <a:xfrm>
            <a:off x="7772401" y="5065068"/>
            <a:ext cx="18473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60464" name="Line 16"/>
          <p:cNvSpPr>
            <a:spLocks noChangeShapeType="1"/>
          </p:cNvSpPr>
          <p:nvPr/>
        </p:nvSpPr>
        <p:spPr bwMode="auto">
          <a:xfrm>
            <a:off x="8077200" y="40386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60465" name="Rectangle 17"/>
          <p:cNvSpPr>
            <a:spLocks noChangeArrowheads="1"/>
          </p:cNvSpPr>
          <p:nvPr/>
        </p:nvSpPr>
        <p:spPr bwMode="auto">
          <a:xfrm>
            <a:off x="8534400" y="4188768"/>
            <a:ext cx="304800" cy="46166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zh-CN"/>
          </a:p>
        </p:txBody>
      </p:sp>
      <p:sp>
        <p:nvSpPr>
          <p:cNvPr id="360466" name="Line 18"/>
          <p:cNvSpPr>
            <a:spLocks noChangeShapeType="1"/>
          </p:cNvSpPr>
          <p:nvPr/>
        </p:nvSpPr>
        <p:spPr bwMode="auto">
          <a:xfrm flipH="1">
            <a:off x="6858000" y="4876800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3987800" y="5413375"/>
            <a:ext cx="88900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1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0 V</a:t>
            </a:r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3937001" y="5238750"/>
            <a:ext cx="19669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4940300" y="4824413"/>
            <a:ext cx="0" cy="15922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4327525" y="4799014"/>
            <a:ext cx="36195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1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kumimoji="0"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5254625" y="4799014"/>
            <a:ext cx="36195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1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kumimoji="0"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4000500" y="5889625"/>
            <a:ext cx="88900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1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3 V</a:t>
            </a: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3962400" y="3993515"/>
            <a:ext cx="2105025" cy="78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algn="ctr" eaLnBrk="0" hangingPunct="0">
              <a:tabLst>
                <a:tab pos="457200" algn="l"/>
                <a:tab pos="914400" algn="l"/>
                <a:tab pos="1371600" algn="l"/>
              </a:tabLst>
            </a:pPr>
            <a:r>
              <a:rPr kumimoji="0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输入与输出</a:t>
            </a:r>
          </a:p>
          <a:p>
            <a:pPr algn="ctr" eaLnBrk="0" hangingPunct="0">
              <a:tabLst>
                <a:tab pos="457200" algn="l"/>
                <a:tab pos="914400" algn="l"/>
                <a:tab pos="1371600" algn="l"/>
              </a:tabLst>
            </a:pPr>
            <a:r>
              <a:rPr kumimoji="0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1000"/>
                                        <p:tgtEl>
                                          <p:spTgt spid="360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360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5" grpId="0" animBg="1"/>
      <p:bldP spid="360458" grpId="0" animBg="1"/>
      <p:bldP spid="360459" grpId="0" animBg="1"/>
      <p:bldP spid="360460" grpId="0" animBg="1"/>
      <p:bldP spid="360463" grpId="0" animBg="1"/>
      <p:bldP spid="360464" grpId="0" animBg="1"/>
      <p:bldP spid="360465" grpId="0" animBg="1"/>
      <p:bldP spid="3604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85061" y="317500"/>
            <a:ext cx="8082763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逻辑值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4876800"/>
            <a:ext cx="7454900" cy="14732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阈值电压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7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en-US" altLang="zh-CN" sz="2000" dirty="0"/>
              <a:t> 1 (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真</a:t>
            </a:r>
            <a:r>
              <a:rPr lang="en-US" altLang="zh-CN" sz="2000" dirty="0"/>
              <a:t>) 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 &gt;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Vdd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–V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7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en-US" altLang="zh-CN" sz="2000" dirty="0"/>
              <a:t> 0 (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错</a:t>
            </a:r>
            <a:r>
              <a:rPr lang="en-US" altLang="zh-CN" sz="2000" dirty="0"/>
              <a:t>) 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 &lt; Vth</a:t>
            </a:r>
          </a:p>
          <a:p>
            <a:pPr lvl="1" eaLnBrk="1" hangingPunct="1">
              <a:lnSpc>
                <a:spcPct val="70000"/>
              </a:lnSpc>
            </a:pPr>
            <a:endParaRPr lang="en-US" altLang="zh-CN" sz="2000" dirty="0"/>
          </a:p>
          <a:p>
            <a:pPr eaLnBrk="1" hangingPunct="1">
              <a:lnSpc>
                <a:spcPct val="7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噪声容限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3048000" y="1752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3048000" y="39624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3048000" y="1447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2286001" y="259080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V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38400" y="1524000"/>
            <a:ext cx="573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+3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2667000" y="3733800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0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4191000" y="1828800"/>
            <a:ext cx="1072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3200400" y="3429000"/>
            <a:ext cx="1072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</a:t>
            </a: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3810000" y="1752600"/>
            <a:ext cx="83820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3048000" y="17526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4648200" y="39624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1" name="Freeform 15"/>
          <p:cNvSpPr/>
          <p:nvPr/>
        </p:nvSpPr>
        <p:spPr bwMode="auto">
          <a:xfrm>
            <a:off x="3048000" y="1752600"/>
            <a:ext cx="990600" cy="609600"/>
          </a:xfrm>
          <a:custGeom>
            <a:avLst/>
            <a:gdLst>
              <a:gd name="T0" fmla="*/ 0 w 624"/>
              <a:gd name="T1" fmla="*/ 0 h 384"/>
              <a:gd name="T2" fmla="*/ 2147483647 w 624"/>
              <a:gd name="T3" fmla="*/ 0 h 384"/>
              <a:gd name="T4" fmla="*/ 2147483647 w 624"/>
              <a:gd name="T5" fmla="*/ 2147483647 h 384"/>
              <a:gd name="T6" fmla="*/ 0 w 624"/>
              <a:gd name="T7" fmla="*/ 2147483647 h 384"/>
              <a:gd name="T8" fmla="*/ 0 w 624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24" h="384">
                <a:moveTo>
                  <a:pt x="0" y="0"/>
                </a:moveTo>
                <a:lnTo>
                  <a:pt x="480" y="0"/>
                </a:lnTo>
                <a:lnTo>
                  <a:pt x="624" y="384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2" name="Freeform 16"/>
          <p:cNvSpPr/>
          <p:nvPr/>
        </p:nvSpPr>
        <p:spPr bwMode="auto">
          <a:xfrm rot="10800000">
            <a:off x="4419600" y="3352800"/>
            <a:ext cx="990600" cy="609600"/>
          </a:xfrm>
          <a:custGeom>
            <a:avLst/>
            <a:gdLst>
              <a:gd name="T0" fmla="*/ 0 w 624"/>
              <a:gd name="T1" fmla="*/ 0 h 384"/>
              <a:gd name="T2" fmla="*/ 2147483647 w 624"/>
              <a:gd name="T3" fmla="*/ 0 h 384"/>
              <a:gd name="T4" fmla="*/ 2147483647 w 624"/>
              <a:gd name="T5" fmla="*/ 2147483647 h 384"/>
              <a:gd name="T6" fmla="*/ 0 w 624"/>
              <a:gd name="T7" fmla="*/ 2147483647 h 384"/>
              <a:gd name="T8" fmla="*/ 0 w 624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24" h="384">
                <a:moveTo>
                  <a:pt x="0" y="0"/>
                </a:moveTo>
                <a:lnTo>
                  <a:pt x="480" y="0"/>
                </a:lnTo>
                <a:lnTo>
                  <a:pt x="624" y="384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4343400" y="3657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 flipH="1">
            <a:off x="3581400" y="2057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8428038" y="3505200"/>
            <a:ext cx="1066800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6904038" y="1752600"/>
            <a:ext cx="715962" cy="22098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9477" name="Line 21"/>
          <p:cNvSpPr>
            <a:spLocks noChangeShapeType="1"/>
          </p:cNvSpPr>
          <p:nvPr/>
        </p:nvSpPr>
        <p:spPr bwMode="auto">
          <a:xfrm>
            <a:off x="6904038" y="1752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>
            <a:off x="6904038" y="39624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9" name="Line 23"/>
          <p:cNvSpPr>
            <a:spLocks noChangeShapeType="1"/>
          </p:cNvSpPr>
          <p:nvPr/>
        </p:nvSpPr>
        <p:spPr bwMode="auto">
          <a:xfrm>
            <a:off x="6904038" y="1447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6142038" y="2590800"/>
            <a:ext cx="658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V</a:t>
            </a:r>
            <a:r>
              <a:rPr kumimoji="0" lang="en-US" altLang="zh-CN" baseline="-25000"/>
              <a:t>out</a:t>
            </a:r>
            <a:endParaRPr kumimoji="0" lang="en-US" altLang="zh-CN"/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6294439" y="1524000"/>
            <a:ext cx="573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+3</a:t>
            </a:r>
          </a:p>
        </p:txBody>
      </p:sp>
      <p:sp>
        <p:nvSpPr>
          <p:cNvPr id="19482" name="Text Box 26"/>
          <p:cNvSpPr txBox="1">
            <a:spLocks noChangeArrowheads="1"/>
          </p:cNvSpPr>
          <p:nvPr/>
        </p:nvSpPr>
        <p:spPr bwMode="auto">
          <a:xfrm>
            <a:off x="6523039" y="3733800"/>
            <a:ext cx="350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0</a:t>
            </a:r>
          </a:p>
        </p:txBody>
      </p:sp>
      <p:sp>
        <p:nvSpPr>
          <p:cNvPr id="19483" name="Text Box 27"/>
          <p:cNvSpPr txBox="1">
            <a:spLocks noChangeArrowheads="1"/>
          </p:cNvSpPr>
          <p:nvPr/>
        </p:nvSpPr>
        <p:spPr bwMode="auto">
          <a:xfrm>
            <a:off x="8047355" y="1828800"/>
            <a:ext cx="1097280" cy="861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输入为</a:t>
            </a:r>
          </a:p>
          <a:p>
            <a:pPr eaLnBrk="1" hangingPunct="1"/>
            <a:r>
              <a:rPr kumimoji="0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</a:t>
            </a:r>
            <a:br>
              <a:rPr kumimoji="0" lang="en-US" altLang="zh-CN" dirty="0"/>
            </a:br>
            <a:endParaRPr kumimoji="0" lang="en-US" altLang="zh-CN" dirty="0"/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>
            <a:off x="8656639" y="2667001"/>
            <a:ext cx="109728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输入为</a:t>
            </a:r>
            <a:endParaRPr kumimoji="0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kumimoji="0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1</a:t>
            </a:r>
            <a:endParaRPr kumimoji="0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V="1">
            <a:off x="8580438" y="31242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 flipH="1">
            <a:off x="7361238" y="2209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7" name="Freeform 31"/>
          <p:cNvSpPr/>
          <p:nvPr/>
        </p:nvSpPr>
        <p:spPr bwMode="auto">
          <a:xfrm>
            <a:off x="6904038" y="1727200"/>
            <a:ext cx="2667000" cy="2260600"/>
          </a:xfrm>
          <a:custGeom>
            <a:avLst/>
            <a:gdLst>
              <a:gd name="T0" fmla="*/ 0 w 1680"/>
              <a:gd name="T1" fmla="*/ 2147483647 h 1424"/>
              <a:gd name="T2" fmla="*/ 2147483647 w 1680"/>
              <a:gd name="T3" fmla="*/ 2147483647 h 1424"/>
              <a:gd name="T4" fmla="*/ 2147483647 w 1680"/>
              <a:gd name="T5" fmla="*/ 2147483647 h 1424"/>
              <a:gd name="T6" fmla="*/ 2147483647 w 1680"/>
              <a:gd name="T7" fmla="*/ 2147483647 h 1424"/>
              <a:gd name="T8" fmla="*/ 2147483647 w 1680"/>
              <a:gd name="T9" fmla="*/ 2147483647 h 1424"/>
              <a:gd name="T10" fmla="*/ 2147483647 w 1680"/>
              <a:gd name="T11" fmla="*/ 2147483647 h 1424"/>
              <a:gd name="T12" fmla="*/ 2147483647 w 1680"/>
              <a:gd name="T13" fmla="*/ 2147483647 h 1424"/>
              <a:gd name="T14" fmla="*/ 2147483647 w 1680"/>
              <a:gd name="T15" fmla="*/ 2147483647 h 1424"/>
              <a:gd name="T16" fmla="*/ 2147483647 w 1680"/>
              <a:gd name="T17" fmla="*/ 2147483647 h 14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80" h="1424">
                <a:moveTo>
                  <a:pt x="0" y="16"/>
                </a:moveTo>
                <a:cubicBezTo>
                  <a:pt x="104" y="8"/>
                  <a:pt x="208" y="0"/>
                  <a:pt x="288" y="16"/>
                </a:cubicBezTo>
                <a:cubicBezTo>
                  <a:pt x="368" y="32"/>
                  <a:pt x="424" y="48"/>
                  <a:pt x="480" y="112"/>
                </a:cubicBezTo>
                <a:cubicBezTo>
                  <a:pt x="536" y="176"/>
                  <a:pt x="582" y="262"/>
                  <a:pt x="624" y="400"/>
                </a:cubicBezTo>
                <a:cubicBezTo>
                  <a:pt x="666" y="538"/>
                  <a:pt x="695" y="806"/>
                  <a:pt x="732" y="940"/>
                </a:cubicBezTo>
                <a:cubicBezTo>
                  <a:pt x="769" y="1074"/>
                  <a:pt x="791" y="1145"/>
                  <a:pt x="845" y="1207"/>
                </a:cubicBezTo>
                <a:cubicBezTo>
                  <a:pt x="899" y="1269"/>
                  <a:pt x="933" y="1279"/>
                  <a:pt x="1056" y="1312"/>
                </a:cubicBezTo>
                <a:cubicBezTo>
                  <a:pt x="1179" y="1345"/>
                  <a:pt x="1488" y="1392"/>
                  <a:pt x="1584" y="1408"/>
                </a:cubicBezTo>
                <a:cubicBezTo>
                  <a:pt x="1680" y="1424"/>
                  <a:pt x="1656" y="1416"/>
                  <a:pt x="1632" y="140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8" name="Text Box 32"/>
          <p:cNvSpPr txBox="1">
            <a:spLocks noChangeArrowheads="1"/>
          </p:cNvSpPr>
          <p:nvPr/>
        </p:nvSpPr>
        <p:spPr bwMode="auto">
          <a:xfrm>
            <a:off x="7818438" y="4114800"/>
            <a:ext cx="525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V</a:t>
            </a:r>
            <a:r>
              <a:rPr kumimoji="0" lang="en-US" altLang="zh-CN" baseline="-25000"/>
              <a:t>in</a:t>
            </a:r>
            <a:endParaRPr kumimoji="0" lang="en-US" altLang="zh-CN"/>
          </a:p>
        </p:txBody>
      </p:sp>
      <p:sp>
        <p:nvSpPr>
          <p:cNvPr id="19489" name="Text Box 33"/>
          <p:cNvSpPr txBox="1">
            <a:spLocks noChangeArrowheads="1"/>
          </p:cNvSpPr>
          <p:nvPr/>
        </p:nvSpPr>
        <p:spPr bwMode="auto">
          <a:xfrm>
            <a:off x="9190039" y="3962400"/>
            <a:ext cx="573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+5</a:t>
            </a:r>
          </a:p>
        </p:txBody>
      </p:sp>
      <p:grpSp>
        <p:nvGrpSpPr>
          <p:cNvPr id="361506" name="Group 34"/>
          <p:cNvGrpSpPr/>
          <p:nvPr/>
        </p:nvGrpSpPr>
        <p:grpSpPr bwMode="auto">
          <a:xfrm>
            <a:off x="6719889" y="5011738"/>
            <a:ext cx="2500313" cy="1617662"/>
            <a:chOff x="3273" y="3157"/>
            <a:chExt cx="1575" cy="1019"/>
          </a:xfrm>
        </p:grpSpPr>
        <p:sp>
          <p:nvSpPr>
            <p:cNvPr id="19492" name="Rectangle 35"/>
            <p:cNvSpPr>
              <a:spLocks noChangeArrowheads="1"/>
            </p:cNvSpPr>
            <p:nvPr/>
          </p:nvSpPr>
          <p:spPr bwMode="auto">
            <a:xfrm>
              <a:off x="3523" y="3544"/>
              <a:ext cx="342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F</a:t>
              </a:r>
            </a:p>
          </p:txBody>
        </p:sp>
        <p:sp>
          <p:nvSpPr>
            <p:cNvPr id="19493" name="Line 36"/>
            <p:cNvSpPr>
              <a:spLocks noChangeShapeType="1"/>
            </p:cNvSpPr>
            <p:nvPr/>
          </p:nvSpPr>
          <p:spPr bwMode="auto">
            <a:xfrm>
              <a:off x="3273" y="3434"/>
              <a:ext cx="1239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4" name="Line 37"/>
            <p:cNvSpPr>
              <a:spLocks noChangeShapeType="1"/>
            </p:cNvSpPr>
            <p:nvPr/>
          </p:nvSpPr>
          <p:spPr bwMode="auto">
            <a:xfrm>
              <a:off x="3905" y="3173"/>
              <a:ext cx="1" cy="100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5" name="Rectangle 38"/>
            <p:cNvSpPr>
              <a:spLocks noChangeArrowheads="1"/>
            </p:cNvSpPr>
            <p:nvPr/>
          </p:nvSpPr>
          <p:spPr bwMode="auto">
            <a:xfrm>
              <a:off x="3519" y="3157"/>
              <a:ext cx="228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in</a:t>
              </a:r>
            </a:p>
          </p:txBody>
        </p:sp>
        <p:sp>
          <p:nvSpPr>
            <p:cNvPr id="19496" name="Rectangle 39"/>
            <p:cNvSpPr>
              <a:spLocks noChangeArrowheads="1"/>
            </p:cNvSpPr>
            <p:nvPr/>
          </p:nvSpPr>
          <p:spPr bwMode="auto">
            <a:xfrm>
              <a:off x="4103" y="3157"/>
              <a:ext cx="228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out</a:t>
              </a:r>
            </a:p>
          </p:txBody>
        </p:sp>
        <p:sp>
          <p:nvSpPr>
            <p:cNvPr id="19497" name="Rectangle 40"/>
            <p:cNvSpPr>
              <a:spLocks noChangeArrowheads="1"/>
            </p:cNvSpPr>
            <p:nvPr/>
          </p:nvSpPr>
          <p:spPr bwMode="auto">
            <a:xfrm>
              <a:off x="3462" y="3844"/>
              <a:ext cx="411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9498" name="Rectangle 41"/>
            <p:cNvSpPr>
              <a:spLocks noChangeArrowheads="1"/>
            </p:cNvSpPr>
            <p:nvPr/>
          </p:nvSpPr>
          <p:spPr bwMode="auto">
            <a:xfrm>
              <a:off x="4280" y="3542"/>
              <a:ext cx="560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9499" name="Rectangle 42"/>
            <p:cNvSpPr>
              <a:spLocks noChangeArrowheads="1"/>
            </p:cNvSpPr>
            <p:nvPr/>
          </p:nvSpPr>
          <p:spPr bwMode="auto">
            <a:xfrm>
              <a:off x="4288" y="3842"/>
              <a:ext cx="560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F</a:t>
              </a:r>
            </a:p>
          </p:txBody>
        </p:sp>
      </p:grpSp>
      <p:sp>
        <p:nvSpPr>
          <p:cNvPr id="361516" name="Text Box 44"/>
          <p:cNvSpPr txBox="1">
            <a:spLocks noChangeArrowheads="1"/>
          </p:cNvSpPr>
          <p:nvPr/>
        </p:nvSpPr>
        <p:spPr bwMode="auto">
          <a:xfrm>
            <a:off x="8839201" y="5105400"/>
            <a:ext cx="1362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not( out, in)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5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4" name="Rectangle 3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用开关实现逻辑函数（布尔运算）</a:t>
            </a:r>
            <a:endParaRPr lang="en-US" altLang="zh-CN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10000" y="2711450"/>
            <a:ext cx="9017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AND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60800" y="4567239"/>
            <a:ext cx="750888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</a:rPr>
              <a:t>OR</a:t>
            </a:r>
          </a:p>
        </p:txBody>
      </p:sp>
      <p:grpSp>
        <p:nvGrpSpPr>
          <p:cNvPr id="20484" name="Group 4"/>
          <p:cNvGrpSpPr/>
          <p:nvPr/>
        </p:nvGrpSpPr>
        <p:grpSpPr bwMode="auto">
          <a:xfrm>
            <a:off x="4529138" y="3006726"/>
            <a:ext cx="2017712" cy="219075"/>
            <a:chOff x="2316" y="1492"/>
            <a:chExt cx="1288" cy="140"/>
          </a:xfrm>
        </p:grpSpPr>
        <p:sp>
          <p:nvSpPr>
            <p:cNvPr id="20516" name="Line 5"/>
            <p:cNvSpPr>
              <a:spLocks noChangeShapeType="1"/>
            </p:cNvSpPr>
            <p:nvPr/>
          </p:nvSpPr>
          <p:spPr bwMode="auto">
            <a:xfrm>
              <a:off x="2316" y="1632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7" name="Line 6"/>
            <p:cNvSpPr>
              <a:spLocks noChangeShapeType="1"/>
            </p:cNvSpPr>
            <p:nvPr/>
          </p:nvSpPr>
          <p:spPr bwMode="auto">
            <a:xfrm>
              <a:off x="2604" y="1492"/>
              <a:ext cx="208" cy="1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8" name="Line 7"/>
            <p:cNvSpPr>
              <a:spLocks noChangeShapeType="1"/>
            </p:cNvSpPr>
            <p:nvPr/>
          </p:nvSpPr>
          <p:spPr bwMode="auto">
            <a:xfrm>
              <a:off x="2820" y="1632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9" name="Line 8"/>
            <p:cNvSpPr>
              <a:spLocks noChangeShapeType="1"/>
            </p:cNvSpPr>
            <p:nvPr/>
          </p:nvSpPr>
          <p:spPr bwMode="auto">
            <a:xfrm>
              <a:off x="3108" y="1492"/>
              <a:ext cx="208" cy="1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0" name="Line 9"/>
            <p:cNvSpPr>
              <a:spLocks noChangeShapeType="1"/>
            </p:cNvSpPr>
            <p:nvPr/>
          </p:nvSpPr>
          <p:spPr bwMode="auto">
            <a:xfrm>
              <a:off x="3324" y="1632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485" name="Line 10"/>
          <p:cNvSpPr>
            <a:spLocks noChangeShapeType="1"/>
          </p:cNvSpPr>
          <p:nvPr/>
        </p:nvSpPr>
        <p:spPr bwMode="auto">
          <a:xfrm>
            <a:off x="4654550" y="5068888"/>
            <a:ext cx="5524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6" name="Line 11"/>
          <p:cNvSpPr>
            <a:spLocks noChangeShapeType="1"/>
          </p:cNvSpPr>
          <p:nvPr/>
        </p:nvSpPr>
        <p:spPr bwMode="auto">
          <a:xfrm>
            <a:off x="5213350" y="4849813"/>
            <a:ext cx="0" cy="4381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7" name="Line 12"/>
          <p:cNvSpPr>
            <a:spLocks noChangeShapeType="1"/>
          </p:cNvSpPr>
          <p:nvPr/>
        </p:nvSpPr>
        <p:spPr bwMode="auto">
          <a:xfrm>
            <a:off x="5219700" y="5295900"/>
            <a:ext cx="2111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8" name="Line 13"/>
          <p:cNvSpPr>
            <a:spLocks noChangeShapeType="1"/>
          </p:cNvSpPr>
          <p:nvPr/>
        </p:nvSpPr>
        <p:spPr bwMode="auto">
          <a:xfrm>
            <a:off x="5443539" y="5300663"/>
            <a:ext cx="325437" cy="2143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9" name="Line 14"/>
          <p:cNvSpPr>
            <a:spLocks noChangeShapeType="1"/>
          </p:cNvSpPr>
          <p:nvPr/>
        </p:nvSpPr>
        <p:spPr bwMode="auto">
          <a:xfrm>
            <a:off x="5781676" y="5295900"/>
            <a:ext cx="2143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0" name="Line 15"/>
          <p:cNvSpPr>
            <a:spLocks noChangeShapeType="1"/>
          </p:cNvSpPr>
          <p:nvPr/>
        </p:nvSpPr>
        <p:spPr bwMode="auto">
          <a:xfrm flipV="1">
            <a:off x="6002338" y="4837113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1" name="Line 16"/>
          <p:cNvSpPr>
            <a:spLocks noChangeShapeType="1"/>
          </p:cNvSpPr>
          <p:nvPr/>
        </p:nvSpPr>
        <p:spPr bwMode="auto">
          <a:xfrm flipH="1">
            <a:off x="5768976" y="4843463"/>
            <a:ext cx="2397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2" name="Line 17"/>
          <p:cNvSpPr>
            <a:spLocks noChangeShapeType="1"/>
          </p:cNvSpPr>
          <p:nvPr/>
        </p:nvSpPr>
        <p:spPr bwMode="auto">
          <a:xfrm flipH="1" flipV="1">
            <a:off x="5430839" y="4611689"/>
            <a:ext cx="350837" cy="2381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3" name="Line 18"/>
          <p:cNvSpPr>
            <a:spLocks noChangeShapeType="1"/>
          </p:cNvSpPr>
          <p:nvPr/>
        </p:nvSpPr>
        <p:spPr bwMode="auto">
          <a:xfrm flipH="1">
            <a:off x="5207000" y="4843463"/>
            <a:ext cx="2365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4" name="Line 19"/>
          <p:cNvSpPr>
            <a:spLocks noChangeShapeType="1"/>
          </p:cNvSpPr>
          <p:nvPr/>
        </p:nvSpPr>
        <p:spPr bwMode="auto">
          <a:xfrm>
            <a:off x="6008688" y="5068888"/>
            <a:ext cx="4381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5" name="Line 20"/>
          <p:cNvSpPr>
            <a:spLocks noChangeShapeType="1"/>
          </p:cNvSpPr>
          <p:nvPr/>
        </p:nvSpPr>
        <p:spPr bwMode="auto">
          <a:xfrm>
            <a:off x="5124450" y="2743201"/>
            <a:ext cx="0" cy="327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6" name="Line 21"/>
          <p:cNvSpPr>
            <a:spLocks noChangeShapeType="1"/>
          </p:cNvSpPr>
          <p:nvPr/>
        </p:nvSpPr>
        <p:spPr bwMode="auto">
          <a:xfrm>
            <a:off x="5913438" y="2743201"/>
            <a:ext cx="0" cy="327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7" name="Line 22"/>
          <p:cNvSpPr>
            <a:spLocks noChangeShapeType="1"/>
          </p:cNvSpPr>
          <p:nvPr/>
        </p:nvSpPr>
        <p:spPr bwMode="auto">
          <a:xfrm>
            <a:off x="5588000" y="4360864"/>
            <a:ext cx="0" cy="325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8" name="Line 23"/>
          <p:cNvSpPr>
            <a:spLocks noChangeShapeType="1"/>
          </p:cNvSpPr>
          <p:nvPr/>
        </p:nvSpPr>
        <p:spPr bwMode="auto">
          <a:xfrm>
            <a:off x="5588000" y="5489575"/>
            <a:ext cx="0" cy="3254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9" name="Oval 24"/>
          <p:cNvSpPr>
            <a:spLocks noChangeArrowheads="1"/>
          </p:cNvSpPr>
          <p:nvPr/>
        </p:nvSpPr>
        <p:spPr bwMode="auto">
          <a:xfrm>
            <a:off x="4930776" y="3181350"/>
            <a:ext cx="112713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0" name="Oval 25"/>
          <p:cNvSpPr>
            <a:spLocks noChangeArrowheads="1"/>
          </p:cNvSpPr>
          <p:nvPr/>
        </p:nvSpPr>
        <p:spPr bwMode="auto">
          <a:xfrm>
            <a:off x="5254625" y="3181350"/>
            <a:ext cx="114300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1" name="Oval 26"/>
          <p:cNvSpPr>
            <a:spLocks noChangeArrowheads="1"/>
          </p:cNvSpPr>
          <p:nvPr/>
        </p:nvSpPr>
        <p:spPr bwMode="auto">
          <a:xfrm>
            <a:off x="5718175" y="3181350"/>
            <a:ext cx="114300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2" name="Oval 27"/>
          <p:cNvSpPr>
            <a:spLocks noChangeArrowheads="1"/>
          </p:cNvSpPr>
          <p:nvPr/>
        </p:nvSpPr>
        <p:spPr bwMode="auto">
          <a:xfrm>
            <a:off x="6045200" y="3181350"/>
            <a:ext cx="114300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3" name="Oval 28"/>
          <p:cNvSpPr>
            <a:spLocks noChangeArrowheads="1"/>
          </p:cNvSpPr>
          <p:nvPr/>
        </p:nvSpPr>
        <p:spPr bwMode="auto">
          <a:xfrm>
            <a:off x="5394326" y="4800601"/>
            <a:ext cx="112713" cy="11112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4" name="Oval 29"/>
          <p:cNvSpPr>
            <a:spLocks noChangeArrowheads="1"/>
          </p:cNvSpPr>
          <p:nvPr/>
        </p:nvSpPr>
        <p:spPr bwMode="auto">
          <a:xfrm>
            <a:off x="5394326" y="5251451"/>
            <a:ext cx="112713" cy="1127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5" name="Oval 30"/>
          <p:cNvSpPr>
            <a:spLocks noChangeArrowheads="1"/>
          </p:cNvSpPr>
          <p:nvPr/>
        </p:nvSpPr>
        <p:spPr bwMode="auto">
          <a:xfrm>
            <a:off x="5718175" y="5238751"/>
            <a:ext cx="114300" cy="1127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6" name="Oval 31"/>
          <p:cNvSpPr>
            <a:spLocks noChangeArrowheads="1"/>
          </p:cNvSpPr>
          <p:nvPr/>
        </p:nvSpPr>
        <p:spPr bwMode="auto">
          <a:xfrm>
            <a:off x="5718175" y="4800601"/>
            <a:ext cx="114300" cy="11112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7" name="Rectangle 32"/>
          <p:cNvSpPr>
            <a:spLocks noChangeArrowheads="1"/>
          </p:cNvSpPr>
          <p:nvPr/>
        </p:nvSpPr>
        <p:spPr bwMode="auto">
          <a:xfrm>
            <a:off x="7204076" y="2838451"/>
            <a:ext cx="1577975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spcBef>
                <a:spcPts val="1100"/>
              </a:spcBef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</a:rPr>
              <a:t>Z </a:t>
            </a:r>
            <a:r>
              <a:rPr kumimoji="0" lang="en-US" altLang="zh-CN" sz="1800" dirty="0">
                <a:solidFill>
                  <a:srgbClr val="000000"/>
                </a:solidFill>
                <a:latin typeface="Symbol" panose="05050102010706020507" pitchFamily="18" charset="2"/>
              </a:rPr>
              <a:t></a:t>
            </a:r>
            <a:r>
              <a:rPr kumimoji="0" lang="en-US" altLang="zh-CN" sz="1800" dirty="0">
                <a:solidFill>
                  <a:srgbClr val="000000"/>
                </a:solidFill>
              </a:rPr>
              <a:t>  A </a:t>
            </a:r>
            <a:r>
              <a:rPr kumimoji="0" lang="zh-CN" altLang="en-US" sz="18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0"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8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508" name="Rectangle 33"/>
          <p:cNvSpPr>
            <a:spLocks noChangeArrowheads="1"/>
          </p:cNvSpPr>
          <p:nvPr/>
        </p:nvSpPr>
        <p:spPr bwMode="auto">
          <a:xfrm>
            <a:off x="7227888" y="4743451"/>
            <a:ext cx="1454150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spcBef>
                <a:spcPts val="1100"/>
              </a:spcBef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</a:rPr>
              <a:t>Z </a:t>
            </a:r>
            <a:r>
              <a:rPr kumimoji="0" lang="en-US" altLang="zh-CN" sz="1800" dirty="0">
                <a:solidFill>
                  <a:srgbClr val="000000"/>
                </a:solidFill>
                <a:latin typeface="Symbol" panose="05050102010706020507" pitchFamily="18" charset="2"/>
              </a:rPr>
              <a:t></a:t>
            </a:r>
            <a:r>
              <a:rPr kumimoji="0" lang="en-US" altLang="zh-CN" sz="1800" dirty="0">
                <a:solidFill>
                  <a:srgbClr val="000000"/>
                </a:solidFill>
              </a:rPr>
              <a:t>  A </a:t>
            </a:r>
            <a:r>
              <a:rPr kumimoji="0" lang="zh-CN" altLang="en-US" sz="18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1800" dirty="0">
                <a:solidFill>
                  <a:srgbClr val="000000"/>
                </a:solidFill>
              </a:rPr>
              <a:t> B </a:t>
            </a:r>
          </a:p>
        </p:txBody>
      </p:sp>
      <p:sp>
        <p:nvSpPr>
          <p:cNvPr id="20509" name="Rectangle 34"/>
          <p:cNvSpPr>
            <a:spLocks noChangeArrowheads="1"/>
          </p:cNvSpPr>
          <p:nvPr/>
        </p:nvSpPr>
        <p:spPr bwMode="auto">
          <a:xfrm>
            <a:off x="5162551" y="2549525"/>
            <a:ext cx="54927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510" name="Rectangle 35"/>
          <p:cNvSpPr>
            <a:spLocks noChangeArrowheads="1"/>
          </p:cNvSpPr>
          <p:nvPr/>
        </p:nvSpPr>
        <p:spPr bwMode="auto">
          <a:xfrm>
            <a:off x="5951538" y="2524125"/>
            <a:ext cx="550862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511" name="Rectangle 36"/>
          <p:cNvSpPr>
            <a:spLocks noChangeArrowheads="1"/>
          </p:cNvSpPr>
          <p:nvPr/>
        </p:nvSpPr>
        <p:spPr bwMode="auto">
          <a:xfrm>
            <a:off x="5638801" y="4116388"/>
            <a:ext cx="54927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512" name="Rectangle 37"/>
          <p:cNvSpPr>
            <a:spLocks noChangeArrowheads="1"/>
          </p:cNvSpPr>
          <p:nvPr/>
        </p:nvSpPr>
        <p:spPr bwMode="auto">
          <a:xfrm>
            <a:off x="5311776" y="5683250"/>
            <a:ext cx="550863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513" name="Rectangle 38"/>
          <p:cNvSpPr>
            <a:spLocks noGrp="1" noChangeArrowheads="1"/>
          </p:cNvSpPr>
          <p:nvPr>
            <p:ph type="title"/>
          </p:nvPr>
        </p:nvSpPr>
        <p:spPr>
          <a:xfrm>
            <a:off x="1155801" y="304800"/>
            <a:ext cx="8143773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开关实现的逻辑运算</a:t>
            </a:r>
          </a:p>
        </p:txBody>
      </p:sp>
      <p:sp>
        <p:nvSpPr>
          <p:cNvPr id="20515" name="Text Box 40"/>
          <p:cNvSpPr txBox="1">
            <a:spLocks noChangeArrowheads="1"/>
          </p:cNvSpPr>
          <p:nvPr/>
        </p:nvSpPr>
        <p:spPr bwMode="auto">
          <a:xfrm>
            <a:off x="2608263" y="6027738"/>
            <a:ext cx="5540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两类基本结构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kumimoji="0" lang="zh-CN" altLang="en-US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串行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</a:t>
            </a:r>
            <a:r>
              <a:rPr kumimoji="0" lang="en-US" altLang="zh-CN" b="1" dirty="0">
                <a:solidFill>
                  <a:schemeClr val="hlink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AND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 </a:t>
            </a:r>
            <a:r>
              <a:rPr kumimoji="0" lang="zh-CN" altLang="en-US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和并行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</a:t>
            </a:r>
            <a:r>
              <a:rPr kumimoji="0" lang="en-US" altLang="zh-CN" b="1" dirty="0">
                <a:solidFill>
                  <a:schemeClr val="hlink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OR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609" y="347662"/>
            <a:ext cx="6934200" cy="685800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管结构和符号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9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60698"/>
              </p:ext>
            </p:extLst>
          </p:nvPr>
        </p:nvGraphicFramePr>
        <p:xfrm>
          <a:off x="2997684" y="1040054"/>
          <a:ext cx="736282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照片" r:id="rId3" imgW="24603075" imgH="12001500" progId="MSPhotoEd.3">
                  <p:embed/>
                </p:oleObj>
              </mc:Choice>
              <mc:Fallback>
                <p:oleObj name="Photo Editor 照片" r:id="rId3" imgW="24603075" imgH="12001500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684" y="1040054"/>
                        <a:ext cx="7362825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500530" y="5662612"/>
            <a:ext cx="8565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MOS: Metal-Oxide-Semiconductor Field-Effect Transistor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500530" y="4135679"/>
            <a:ext cx="983802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GS(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称为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管的开启电压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漏极和源极之间相当于两个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结背向地串联，所以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D-S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间不导通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i</a:t>
            </a:r>
            <a:r>
              <a:rPr lang="en-US" altLang="zh-CN" sz="12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=0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门级逻辑电路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与非门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89200" y="1279525"/>
            <a:ext cx="3817938" cy="4114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非门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48375" y="1143000"/>
            <a:ext cx="4419600" cy="685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与非门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NAND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 lvl="1" eaLnBrk="1" hangingPunct="1"/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b = 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，则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 0 </a:t>
            </a:r>
          </a:p>
          <a:p>
            <a:pPr marL="457200" lvl="1" indent="0" eaLnBrk="1" hangingPunct="1"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输出表达式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 (ab)’</a:t>
            </a:r>
          </a:p>
          <a:p>
            <a:pPr lvl="1" eaLnBrk="1" hangingPunct="1"/>
            <a:r>
              <a:rPr lang="en-US" altLang="zh-CN" sz="20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pFET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网络和</a:t>
            </a:r>
            <a:r>
              <a:rPr lang="en-US" altLang="zh-CN" sz="20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nFET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  <a:p>
            <a:pPr marL="457200" lvl="1" indent="0" eaLnBrk="1" hangingPunct="1"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相互之间是对偶的</a:t>
            </a:r>
          </a:p>
        </p:txBody>
      </p:sp>
      <p:pic>
        <p:nvPicPr>
          <p:cNvPr id="21509" name="Picture 5" descr="IN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133600"/>
            <a:ext cx="16605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 descr="N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6" y="1538289"/>
            <a:ext cx="4295775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286000" y="6096000"/>
            <a:ext cx="21812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如何实现与门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grpSp>
        <p:nvGrpSpPr>
          <p:cNvPr id="366600" name="Group 8"/>
          <p:cNvGrpSpPr/>
          <p:nvPr/>
        </p:nvGrpSpPr>
        <p:grpSpPr bwMode="auto">
          <a:xfrm>
            <a:off x="4451350" y="4200525"/>
            <a:ext cx="1371600" cy="1803400"/>
            <a:chOff x="912" y="2774"/>
            <a:chExt cx="864" cy="1136"/>
          </a:xfrm>
        </p:grpSpPr>
        <p:sp>
          <p:nvSpPr>
            <p:cNvPr id="21514" name="Text Box 9"/>
            <p:cNvSpPr txBox="1">
              <a:spLocks noChangeArrowheads="1"/>
            </p:cNvSpPr>
            <p:nvPr/>
          </p:nvSpPr>
          <p:spPr bwMode="auto">
            <a:xfrm>
              <a:off x="950" y="2774"/>
              <a:ext cx="752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a  b      out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0  0       1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0  1       1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1   0      1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1   1      0</a:t>
              </a:r>
            </a:p>
          </p:txBody>
        </p:sp>
        <p:sp>
          <p:nvSpPr>
            <p:cNvPr id="21515" name="Line 10"/>
            <p:cNvSpPr>
              <a:spLocks noChangeShapeType="1"/>
            </p:cNvSpPr>
            <p:nvPr/>
          </p:nvSpPr>
          <p:spPr bwMode="auto">
            <a:xfrm>
              <a:off x="912" y="297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16" name="Line 11"/>
            <p:cNvSpPr>
              <a:spLocks noChangeShapeType="1"/>
            </p:cNvSpPr>
            <p:nvPr/>
          </p:nvSpPr>
          <p:spPr bwMode="auto">
            <a:xfrm>
              <a:off x="1344" y="2832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66604" name="Text Box 12"/>
          <p:cNvSpPr txBox="1">
            <a:spLocks noChangeArrowheads="1"/>
          </p:cNvSpPr>
          <p:nvPr/>
        </p:nvSpPr>
        <p:spPr bwMode="auto">
          <a:xfrm>
            <a:off x="4385946" y="3863975"/>
            <a:ext cx="16430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nand (out, 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0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6172200" y="1524000"/>
            <a:ext cx="4191000" cy="4114800"/>
          </a:xfrm>
        </p:spPr>
        <p:txBody>
          <a:bodyPr/>
          <a:lstStyle/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</p:txBody>
      </p:sp>
      <p:pic>
        <p:nvPicPr>
          <p:cNvPr id="22530" name="Picture 2" descr="NA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423" y="1947217"/>
            <a:ext cx="4295775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07008" y="317500"/>
            <a:ext cx="9118092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门级逻辑电路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2340864"/>
            <a:ext cx="6096000" cy="2840736"/>
          </a:xfrm>
        </p:spPr>
        <p:txBody>
          <a:bodyPr/>
          <a:lstStyle/>
          <a:p>
            <a:pPr eaLnBrk="1" hangingPunct="1"/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nFET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仅用来传导逻辑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</a:t>
            </a:r>
          </a:p>
          <a:p>
            <a:pPr eaLnBrk="1" hangingPunct="1"/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pFET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仅用来传导逻辑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1</a:t>
            </a:r>
          </a:p>
          <a:p>
            <a:pPr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如与非门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zh-CN" altLang="en-US" sz="2400" dirty="0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1645920" y="1295400"/>
            <a:ext cx="74688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一些简单的</a:t>
            </a:r>
            <a:r>
              <a:rPr kumimoji="0" lang="en-US" altLang="zh-CN" sz="32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MOSFET</a:t>
            </a:r>
            <a:r>
              <a:rPr kumimoji="0"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连线规则</a:t>
            </a:r>
            <a:r>
              <a:rPr kumimoji="0" lang="en-US" altLang="zh-CN" sz="32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1686036" y="4869805"/>
            <a:ext cx="83567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latin typeface="Arial" panose="020B0604020202020204" pitchFamily="34" charset="0"/>
              </a:rPr>
              <a:t>注意</a:t>
            </a:r>
            <a:r>
              <a:rPr kumimoji="0" lang="en-US" altLang="zh-CN" dirty="0">
                <a:latin typeface="Arial" panose="020B0604020202020204" pitchFamily="34" charset="0"/>
              </a:rPr>
              <a:t>: </a:t>
            </a:r>
            <a:r>
              <a:rPr kumimoji="0" lang="zh-CN" altLang="en-US" dirty="0">
                <a:latin typeface="Arial" panose="020B0604020202020204" pitchFamily="34" charset="0"/>
              </a:rPr>
              <a:t>在特殊情况下，有经验专家可能采用违反此规则的设计</a:t>
            </a:r>
            <a:endParaRPr kumimoji="0"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N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1600200"/>
            <a:ext cx="3719513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8486" y="317500"/>
            <a:ext cx="8592414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门级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或非门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0" y="1260475"/>
            <a:ext cx="3817938" cy="4114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与非门（</a:t>
            </a:r>
            <a:r>
              <a:rPr lang="en-US" altLang="zh-CN" sz="2000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NAND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zh-CN" altLang="en-US" sz="2000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854700" y="1260475"/>
            <a:ext cx="4419600" cy="5535346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或非门（</a:t>
            </a:r>
            <a:r>
              <a:rPr lang="en-US" altLang="zh-CN" sz="2000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NOR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marL="0" indent="0" eaLnBrk="1" hangingPunct="1">
              <a:buNone/>
            </a:pPr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逻辑函数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</a:p>
          <a:p>
            <a:pPr lvl="1" algn="just" eaLnBrk="1" hangingPunct="1"/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a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或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b = 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，则输出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 0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pPr marL="457200" lvl="1" indent="0" algn="just" eaLnBrk="1" hangingPunct="1">
              <a:buNone/>
            </a:pP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输出表达式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 (</a:t>
            </a:r>
            <a:r>
              <a:rPr lang="en-US" altLang="zh-CN" sz="20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a+b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)’</a:t>
            </a:r>
          </a:p>
          <a:p>
            <a:pPr lvl="1" algn="just"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同样，</a:t>
            </a:r>
            <a:r>
              <a:rPr lang="en-US" altLang="zh-CN" sz="20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pFET</a:t>
            </a:r>
            <a:r>
              <a:rPr lang="en-US" altLang="zh-CN" sz="20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网络和</a:t>
            </a:r>
            <a:r>
              <a:rPr lang="en-US" altLang="zh-CN" sz="20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nFET</a:t>
            </a:r>
            <a:r>
              <a:rPr lang="en-US" altLang="zh-CN" sz="20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网络相互之间是对偶的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algn="just"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可以构成更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复杂的逻辑函数，如：输出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 (</a:t>
            </a:r>
            <a:r>
              <a:rPr lang="en-US" altLang="zh-CN" sz="20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a+bc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)’</a:t>
            </a:r>
          </a:p>
          <a:p>
            <a:pPr eaLnBrk="1" hangingPunct="1"/>
            <a:endParaRPr lang="zh-CN" altLang="en-US" sz="1600" dirty="0"/>
          </a:p>
        </p:txBody>
      </p:sp>
      <p:pic>
        <p:nvPicPr>
          <p:cNvPr id="23557" name="Picture 5" descr="N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6" y="1857376"/>
            <a:ext cx="414337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47" name="Group 7"/>
          <p:cNvGrpSpPr/>
          <p:nvPr/>
        </p:nvGrpSpPr>
        <p:grpSpPr bwMode="auto">
          <a:xfrm>
            <a:off x="2209800" y="4445000"/>
            <a:ext cx="1371600" cy="1803400"/>
            <a:chOff x="912" y="2774"/>
            <a:chExt cx="864" cy="1136"/>
          </a:xfrm>
        </p:grpSpPr>
        <p:sp>
          <p:nvSpPr>
            <p:cNvPr id="23561" name="Text Box 8"/>
            <p:cNvSpPr txBox="1">
              <a:spLocks noChangeArrowheads="1"/>
            </p:cNvSpPr>
            <p:nvPr/>
          </p:nvSpPr>
          <p:spPr bwMode="auto">
            <a:xfrm>
              <a:off x="950" y="2774"/>
              <a:ext cx="752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a  b      out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0  0       1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0  1       0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1   0      0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1   1      0</a:t>
              </a:r>
            </a:p>
          </p:txBody>
        </p:sp>
        <p:sp>
          <p:nvSpPr>
            <p:cNvPr id="23562" name="Line 9"/>
            <p:cNvSpPr>
              <a:spLocks noChangeShapeType="1"/>
            </p:cNvSpPr>
            <p:nvPr/>
          </p:nvSpPr>
          <p:spPr bwMode="auto">
            <a:xfrm>
              <a:off x="912" y="297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63" name="Line 10"/>
            <p:cNvSpPr>
              <a:spLocks noChangeShapeType="1"/>
            </p:cNvSpPr>
            <p:nvPr/>
          </p:nvSpPr>
          <p:spPr bwMode="auto">
            <a:xfrm>
              <a:off x="1344" y="2832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68651" name="Text Box 11"/>
          <p:cNvSpPr txBox="1">
            <a:spLocks noChangeArrowheads="1"/>
          </p:cNvSpPr>
          <p:nvPr/>
        </p:nvSpPr>
        <p:spPr bwMode="auto">
          <a:xfrm>
            <a:off x="3946525" y="4505325"/>
            <a:ext cx="1485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nor (out, 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5"/>
          <p:cNvSpPr>
            <a:spLocks noChangeArrowheads="1"/>
          </p:cNvSpPr>
          <p:nvPr/>
        </p:nvSpPr>
        <p:spPr bwMode="auto">
          <a:xfrm>
            <a:off x="7071970" y="2421331"/>
            <a:ext cx="2362200" cy="388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458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传输门</a:t>
            </a:r>
          </a:p>
        </p:txBody>
      </p:sp>
      <p:sp>
        <p:nvSpPr>
          <p:cNvPr id="24581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841248" y="1222680"/>
            <a:ext cx="4937760" cy="4834305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利用传输门是</a:t>
            </a:r>
            <a:r>
              <a:rPr lang="en-US" altLang="zh-CN" sz="24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电路中构造开关的方法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同时需要以下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</a:t>
            </a:r>
            <a:r>
              <a:rPr lang="en-US" altLang="zh-CN" sz="24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FET</a:t>
            </a:r>
          </a:p>
          <a:p>
            <a:pPr lvl="1" eaLnBrk="1" hangingPunct="1"/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nFET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传输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</a:t>
            </a:r>
          </a:p>
          <a:p>
            <a:pPr lvl="1" eaLnBrk="1" hangingPunct="1"/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pFET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传输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1</a:t>
            </a: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传输门是双向的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不像其它逻辑门和三态缓冲器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从功能上来讲更像三态缓冲器，但并没有直接与</a:t>
            </a:r>
            <a:r>
              <a:rPr lang="en-US" altLang="zh-CN" sz="24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Vdd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</a:t>
            </a:r>
            <a:r>
              <a:rPr lang="en-US" altLang="zh-CN" sz="24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GND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相连，所以必须与其它逻辑门或缓冲器相结合</a:t>
            </a:r>
          </a:p>
        </p:txBody>
      </p:sp>
      <p:grpSp>
        <p:nvGrpSpPr>
          <p:cNvPr id="24578" name="Group 2"/>
          <p:cNvGrpSpPr/>
          <p:nvPr/>
        </p:nvGrpSpPr>
        <p:grpSpPr bwMode="auto">
          <a:xfrm>
            <a:off x="5779008" y="1500657"/>
            <a:ext cx="5359678" cy="3569817"/>
            <a:chOff x="2112" y="1168"/>
            <a:chExt cx="3228" cy="1856"/>
          </a:xfrm>
        </p:grpSpPr>
        <p:pic>
          <p:nvPicPr>
            <p:cNvPr id="24582" name="Picture 3" descr="TR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168"/>
              <a:ext cx="3132" cy="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3" name="Rectangle 4"/>
            <p:cNvSpPr>
              <a:spLocks noChangeArrowheads="1"/>
            </p:cNvSpPr>
            <p:nvPr/>
          </p:nvSpPr>
          <p:spPr bwMode="auto">
            <a:xfrm>
              <a:off x="2112" y="1632"/>
              <a:ext cx="720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Rectangle 13"/>
          <p:cNvSpPr>
            <a:spLocks noChangeArrowheads="1"/>
          </p:cNvSpPr>
          <p:nvPr/>
        </p:nvSpPr>
        <p:spPr bwMode="auto">
          <a:xfrm>
            <a:off x="1752600" y="1323975"/>
            <a:ext cx="419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三态缓冲器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grpSp>
        <p:nvGrpSpPr>
          <p:cNvPr id="25602" name="Group 2"/>
          <p:cNvGrpSpPr/>
          <p:nvPr/>
        </p:nvGrpSpPr>
        <p:grpSpPr bwMode="auto">
          <a:xfrm>
            <a:off x="4724400" y="1295400"/>
            <a:ext cx="5810250" cy="3708400"/>
            <a:chOff x="2112" y="1168"/>
            <a:chExt cx="3228" cy="1856"/>
          </a:xfrm>
        </p:grpSpPr>
        <p:pic>
          <p:nvPicPr>
            <p:cNvPr id="25617" name="Picture 3" descr="TR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168"/>
              <a:ext cx="3132" cy="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8" name="Rectangle 4"/>
            <p:cNvSpPr>
              <a:spLocks noChangeArrowheads="1"/>
            </p:cNvSpPr>
            <p:nvPr/>
          </p:nvSpPr>
          <p:spPr bwMode="auto">
            <a:xfrm>
              <a:off x="2112" y="1632"/>
              <a:ext cx="720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门级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三态缓冲器</a:t>
            </a: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019799" y="1219201"/>
            <a:ext cx="3817937" cy="4114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实现反相三态缓冲器</a:t>
            </a:r>
          </a:p>
          <a:p>
            <a:pPr marL="0" indent="0" eaLnBrk="1" hangingPunct="1"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功能的逻辑门电路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5" name="Picture 7" descr="T_3SBU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1066801"/>
            <a:ext cx="15335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8" descr="T_BUF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3733800"/>
            <a:ext cx="44862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7" name="Group 9"/>
          <p:cNvGrpSpPr/>
          <p:nvPr/>
        </p:nvGrpSpPr>
        <p:grpSpPr bwMode="auto">
          <a:xfrm>
            <a:off x="1981200" y="1752600"/>
            <a:ext cx="4038600" cy="1009650"/>
            <a:chOff x="288" y="1104"/>
            <a:chExt cx="2544" cy="636"/>
          </a:xfrm>
        </p:grpSpPr>
        <p:pic>
          <p:nvPicPr>
            <p:cNvPr id="25615" name="Picture 10" descr="T_BUFTA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104"/>
              <a:ext cx="1266" cy="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6" name="Text Box 11"/>
            <p:cNvSpPr txBox="1">
              <a:spLocks noChangeArrowheads="1"/>
            </p:cNvSpPr>
            <p:nvPr/>
          </p:nvSpPr>
          <p:spPr bwMode="auto">
            <a:xfrm>
              <a:off x="1440" y="1316"/>
              <a:ext cx="13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“高阻态</a:t>
              </a:r>
              <a:r>
                <a:rPr kumimoji="0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 (</a:t>
              </a:r>
              <a:r>
                <a:rPr kumimoji="0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引脚悬空</a:t>
              </a:r>
              <a:r>
                <a:rPr kumimoji="0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608" name="Rectangle 12"/>
          <p:cNvSpPr>
            <a:spLocks noChangeArrowheads="1"/>
          </p:cNvSpPr>
          <p:nvPr/>
        </p:nvSpPr>
        <p:spPr bwMode="auto">
          <a:xfrm>
            <a:off x="1752600" y="914400"/>
            <a:ext cx="419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变型</a:t>
            </a:r>
          </a:p>
        </p:txBody>
      </p:sp>
      <p:sp>
        <p:nvSpPr>
          <p:cNvPr id="25610" name="Line 14"/>
          <p:cNvSpPr>
            <a:spLocks noChangeShapeType="1"/>
          </p:cNvSpPr>
          <p:nvPr/>
        </p:nvSpPr>
        <p:spPr bwMode="auto">
          <a:xfrm>
            <a:off x="7696200" y="4114800"/>
            <a:ext cx="762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Text Box 15"/>
          <p:cNvSpPr txBox="1">
            <a:spLocks noChangeArrowheads="1"/>
          </p:cNvSpPr>
          <p:nvPr/>
        </p:nvSpPr>
        <p:spPr bwMode="auto">
          <a:xfrm>
            <a:off x="7696200" y="5045075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“传输门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25612" name="Text Box 16"/>
          <p:cNvSpPr txBox="1">
            <a:spLocks noChangeArrowheads="1"/>
          </p:cNvSpPr>
          <p:nvPr/>
        </p:nvSpPr>
        <p:spPr bwMode="auto">
          <a:xfrm>
            <a:off x="1981200" y="5029201"/>
            <a:ext cx="1960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反相三态缓冲器</a:t>
            </a:r>
          </a:p>
        </p:txBody>
      </p:sp>
      <p:sp>
        <p:nvSpPr>
          <p:cNvPr id="25613" name="Text Box 17"/>
          <p:cNvSpPr txBox="1">
            <a:spLocks noChangeArrowheads="1"/>
          </p:cNvSpPr>
          <p:nvPr/>
        </p:nvSpPr>
        <p:spPr bwMode="auto">
          <a:xfrm>
            <a:off x="4435158" y="5018786"/>
            <a:ext cx="1452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使能端反相</a:t>
            </a:r>
          </a:p>
        </p:txBody>
      </p:sp>
      <p:sp>
        <p:nvSpPr>
          <p:cNvPr id="25614" name="Text Box 18"/>
          <p:cNvSpPr txBox="1">
            <a:spLocks noChangeArrowheads="1"/>
          </p:cNvSpPr>
          <p:nvPr/>
        </p:nvSpPr>
        <p:spPr bwMode="auto">
          <a:xfrm>
            <a:off x="2164080" y="5634108"/>
            <a:ext cx="66799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当多个端口同时连接到一条公共总线时通常会使用三态缓冲器，只有一个端口可以连接到总线，其它端口均</a:t>
            </a:r>
            <a:r>
              <a:rPr kumimoji="0"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kumimoji="0"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断开</a:t>
            </a:r>
            <a:r>
              <a:rPr kumimoji="0"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endParaRPr kumimoji="0"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/>
          <p:nvPr/>
        </p:nvGrpSpPr>
        <p:grpSpPr bwMode="auto">
          <a:xfrm>
            <a:off x="4648200" y="1905000"/>
            <a:ext cx="5029200" cy="4038600"/>
            <a:chOff x="2592" y="1248"/>
            <a:chExt cx="2832" cy="2140"/>
          </a:xfrm>
        </p:grpSpPr>
        <p:pic>
          <p:nvPicPr>
            <p:cNvPr id="26639" name="Picture 3" descr="MUX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248"/>
              <a:ext cx="2832" cy="2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0" name="Rectangle 4"/>
            <p:cNvSpPr>
              <a:spLocks noChangeArrowheads="1"/>
            </p:cNvSpPr>
            <p:nvPr/>
          </p:nvSpPr>
          <p:spPr bwMode="auto">
            <a:xfrm>
              <a:off x="2592" y="1872"/>
              <a:ext cx="576" cy="1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6627" name="Rectangle 5"/>
          <p:cNvSpPr>
            <a:spLocks noGrp="1" noChangeArrowheads="1"/>
          </p:cNvSpPr>
          <p:nvPr>
            <p:ph type="title"/>
          </p:nvPr>
        </p:nvSpPr>
        <p:spPr>
          <a:xfrm>
            <a:off x="1126541" y="317500"/>
            <a:ext cx="8836609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门级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多路选择器</a:t>
            </a:r>
          </a:p>
        </p:txBody>
      </p:sp>
      <p:sp>
        <p:nvSpPr>
          <p:cNvPr id="26628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1789114" y="1527176"/>
            <a:ext cx="4511675" cy="4114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多路选择器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s=1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c=a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c=b</a:t>
            </a:r>
          </a:p>
        </p:txBody>
      </p:sp>
      <p:sp>
        <p:nvSpPr>
          <p:cNvPr id="26629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6491289" y="1527176"/>
            <a:ext cx="3817937" cy="4133849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反相多路选择器的门电路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30" name="Picture 8" descr="T_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5000"/>
            <a:ext cx="1502054" cy="165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9" descr="t_xumpath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114801"/>
            <a:ext cx="3343276" cy="177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1722" name="Line 10"/>
          <p:cNvSpPr>
            <a:spLocks noChangeShapeType="1"/>
          </p:cNvSpPr>
          <p:nvPr/>
        </p:nvSpPr>
        <p:spPr bwMode="auto">
          <a:xfrm flipH="1" flipV="1">
            <a:off x="5334000" y="2362200"/>
            <a:ext cx="1905000" cy="2057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71723" name="Line 11"/>
          <p:cNvSpPr>
            <a:spLocks noChangeShapeType="1"/>
          </p:cNvSpPr>
          <p:nvPr/>
        </p:nvSpPr>
        <p:spPr bwMode="auto">
          <a:xfrm flipH="1">
            <a:off x="5562600" y="3429000"/>
            <a:ext cx="160020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71724" name="Group 12"/>
          <p:cNvGrpSpPr/>
          <p:nvPr/>
        </p:nvGrpSpPr>
        <p:grpSpPr bwMode="auto">
          <a:xfrm>
            <a:off x="7620000" y="3122613"/>
            <a:ext cx="717550" cy="1601788"/>
            <a:chOff x="3840" y="1967"/>
            <a:chExt cx="452" cy="1009"/>
          </a:xfrm>
        </p:grpSpPr>
        <p:sp>
          <p:nvSpPr>
            <p:cNvPr id="26635" name="Line 13"/>
            <p:cNvSpPr>
              <a:spLocks noChangeShapeType="1"/>
            </p:cNvSpPr>
            <p:nvPr/>
          </p:nvSpPr>
          <p:spPr bwMode="auto">
            <a:xfrm>
              <a:off x="3888" y="2640"/>
              <a:ext cx="0" cy="3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36" name="Line 14"/>
            <p:cNvSpPr>
              <a:spLocks noChangeShapeType="1"/>
            </p:cNvSpPr>
            <p:nvPr/>
          </p:nvSpPr>
          <p:spPr bwMode="auto">
            <a:xfrm>
              <a:off x="3840" y="2016"/>
              <a:ext cx="0" cy="3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37" name="Rectangle 15"/>
            <p:cNvSpPr>
              <a:spLocks noChangeArrowheads="1"/>
            </p:cNvSpPr>
            <p:nvPr/>
          </p:nvSpPr>
          <p:spPr bwMode="auto">
            <a:xfrm>
              <a:off x="4176" y="1967"/>
              <a:ext cx="116" cy="2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6638" name="Rectangle 16"/>
            <p:cNvSpPr>
              <a:spLocks noChangeArrowheads="1"/>
            </p:cNvSpPr>
            <p:nvPr/>
          </p:nvSpPr>
          <p:spPr bwMode="auto">
            <a:xfrm>
              <a:off x="4176" y="2639"/>
              <a:ext cx="116" cy="2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22" grpId="0" animBg="1"/>
      <p:bldP spid="3717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8486" y="317500"/>
            <a:ext cx="8119339" cy="685800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门电路未使用输入端口的规定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5528" y="1179603"/>
            <a:ext cx="9326881" cy="524192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电路的输入端口不能悬空，所有输入端口要么连接到固定电压位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地电压</a:t>
            </a:r>
            <a:r>
              <a:rPr lang="en-US" altLang="zh-CN" sz="28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GND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或电源电压</a:t>
            </a:r>
            <a:r>
              <a:rPr lang="en-US" altLang="zh-CN" sz="28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V</a:t>
            </a:r>
            <a:r>
              <a:rPr lang="en-US" altLang="zh-CN" sz="2800" baseline="-25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DD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，要么连接到其它输入信号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这项规则适用于芯片上未使用的逻辑门的输入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未连接的</a:t>
            </a:r>
            <a:r>
              <a:rPr lang="en-US" altLang="zh-CN" sz="28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容易受到噪声和静电荷的影响，这些噪声和静电电荷很容易使</a:t>
            </a:r>
            <a:r>
              <a:rPr lang="en-US" altLang="zh-CN" sz="28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沟道和</a:t>
            </a:r>
            <a:r>
              <a:rPr lang="en-US" altLang="zh-CN" sz="28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沟道</a:t>
            </a:r>
            <a:r>
              <a:rPr lang="en-US" altLang="zh-CN" sz="28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MOSFET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偏置在导电状态，从而导致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功耗增加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，及电路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过热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Transistor_ a 1953 documentary, anticipating its coming impact on technology">
            <a:hlinkClick r:id="" action="ppaction://media"/>
            <a:extLst>
              <a:ext uri="{FF2B5EF4-FFF2-40B4-BE49-F238E27FC236}">
                <a16:creationId xmlns:a16="http://schemas.microsoft.com/office/drawing/2014/main" id="{35442779-79A3-8ACA-F3BE-23409A6565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455" y="379314"/>
            <a:ext cx="7909560" cy="593217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F77091-445F-6759-9E51-42C4FE254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098" y="2272486"/>
            <a:ext cx="2233196" cy="148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C278AD-4A2C-12B6-35CD-DC1D30F7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10" y="3914310"/>
            <a:ext cx="20955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B3AFC1-AC94-90B8-A5EF-5D0114D9F118}"/>
              </a:ext>
            </a:extLst>
          </p:cNvPr>
          <p:cNvSpPr txBox="1"/>
          <p:nvPr/>
        </p:nvSpPr>
        <p:spPr>
          <a:xfrm>
            <a:off x="8892674" y="5739014"/>
            <a:ext cx="2164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 tooltip="John Barde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Bardeen</a:t>
            </a:r>
            <a:r>
              <a:rPr lang="en-US" altLang="zh-CN" sz="10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 tooltip="William Shockl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 Shockley</a:t>
            </a:r>
            <a:r>
              <a:rPr lang="en-US" altLang="zh-CN" sz="10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altLang="zh-CN" sz="1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 tooltip="Walter Bratta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Walter Brattain</a:t>
            </a:r>
            <a:r>
              <a:rPr lang="en-US" altLang="zh-CN" sz="10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at </a:t>
            </a:r>
            <a:r>
              <a:rPr lang="en-US" altLang="zh-CN" sz="1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 tooltip="Bell Lab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Bell Labs</a:t>
            </a:r>
            <a:r>
              <a:rPr lang="en-US" altLang="zh-CN" sz="10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in 1948.</a:t>
            </a:r>
            <a:endParaRPr lang="zh-CN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32910C-4AB1-6EA1-034F-22F917E2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098" y="439948"/>
            <a:ext cx="20955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45A605-8113-22C5-14ED-DE07BDA986F2}"/>
              </a:ext>
            </a:extLst>
          </p:cNvPr>
          <p:cNvSpPr txBox="1"/>
          <p:nvPr/>
        </p:nvSpPr>
        <p:spPr>
          <a:xfrm>
            <a:off x="8892674" y="6311485"/>
            <a:ext cx="2419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https://en.wikipedia.org/wiki/Transistor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905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英特尔科普晶体管">
            <a:hlinkClick r:id="" action="ppaction://media"/>
            <a:extLst>
              <a:ext uri="{FF2B5EF4-FFF2-40B4-BE49-F238E27FC236}">
                <a16:creationId xmlns:a16="http://schemas.microsoft.com/office/drawing/2014/main" id="{60E99871-C0E4-88D5-0A14-C8F97B1B60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500" y="1003300"/>
            <a:ext cx="10314431" cy="580186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1C7D62F-02A6-59D8-E2A9-5C096B72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晶体管</a:t>
            </a:r>
          </a:p>
        </p:txBody>
      </p:sp>
    </p:spTree>
    <p:extLst>
      <p:ext uri="{BB962C8B-B14F-4D97-AF65-F5344CB8AC3E}">
        <p14:creationId xmlns:p14="http://schemas.microsoft.com/office/powerpoint/2010/main" val="90761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ChangeArrowheads="1"/>
          </p:cNvSpPr>
          <p:nvPr/>
        </p:nvSpPr>
        <p:spPr bwMode="auto">
          <a:xfrm>
            <a:off x="1329959" y="357484"/>
            <a:ext cx="3933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反相器</a:t>
            </a:r>
          </a:p>
        </p:txBody>
      </p:sp>
      <p:pic>
        <p:nvPicPr>
          <p:cNvPr id="385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1773238"/>
            <a:ext cx="2895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5028" name="Group 4"/>
          <p:cNvGrpSpPr/>
          <p:nvPr/>
        </p:nvGrpSpPr>
        <p:grpSpPr bwMode="auto">
          <a:xfrm>
            <a:off x="7824788" y="4005263"/>
            <a:ext cx="1687512" cy="1219200"/>
            <a:chOff x="3969" y="2523"/>
            <a:chExt cx="1063" cy="768"/>
          </a:xfrm>
        </p:grpSpPr>
        <p:sp>
          <p:nvSpPr>
            <p:cNvPr id="5167" name="Rectangle 5"/>
            <p:cNvSpPr>
              <a:spLocks noChangeArrowheads="1"/>
            </p:cNvSpPr>
            <p:nvPr/>
          </p:nvSpPr>
          <p:spPr bwMode="auto">
            <a:xfrm>
              <a:off x="3969" y="2523"/>
              <a:ext cx="816" cy="768"/>
            </a:xfrm>
            <a:prstGeom prst="rect">
              <a:avLst/>
            </a:prstGeom>
            <a:noFill/>
            <a:ln w="38100">
              <a:solidFill>
                <a:srgbClr val="CC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zh-CN"/>
            </a:p>
          </p:txBody>
        </p:sp>
        <p:sp>
          <p:nvSpPr>
            <p:cNvPr id="5168" name="Line 6"/>
            <p:cNvSpPr>
              <a:spLocks noChangeShapeType="1"/>
            </p:cNvSpPr>
            <p:nvPr/>
          </p:nvSpPr>
          <p:spPr bwMode="auto">
            <a:xfrm flipH="1">
              <a:off x="4792" y="2872"/>
              <a:ext cx="240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85031" name="Text Box 7"/>
          <p:cNvSpPr txBox="1">
            <a:spLocks noChangeArrowheads="1"/>
          </p:cNvSpPr>
          <p:nvPr/>
        </p:nvSpPr>
        <p:spPr bwMode="auto">
          <a:xfrm>
            <a:off x="9507444" y="4327377"/>
            <a:ext cx="11050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NMOS</a:t>
            </a:r>
          </a:p>
        </p:txBody>
      </p:sp>
      <p:grpSp>
        <p:nvGrpSpPr>
          <p:cNvPr id="385032" name="Group 8"/>
          <p:cNvGrpSpPr/>
          <p:nvPr/>
        </p:nvGrpSpPr>
        <p:grpSpPr bwMode="auto">
          <a:xfrm>
            <a:off x="7824788" y="2492375"/>
            <a:ext cx="1687512" cy="1219200"/>
            <a:chOff x="3969" y="2523"/>
            <a:chExt cx="1063" cy="768"/>
          </a:xfrm>
        </p:grpSpPr>
        <p:sp>
          <p:nvSpPr>
            <p:cNvPr id="5165" name="Rectangle 9"/>
            <p:cNvSpPr>
              <a:spLocks noChangeArrowheads="1"/>
            </p:cNvSpPr>
            <p:nvPr/>
          </p:nvSpPr>
          <p:spPr bwMode="auto">
            <a:xfrm>
              <a:off x="3969" y="2523"/>
              <a:ext cx="816" cy="768"/>
            </a:xfrm>
            <a:prstGeom prst="rect">
              <a:avLst/>
            </a:prstGeom>
            <a:noFill/>
            <a:ln w="38100">
              <a:solidFill>
                <a:srgbClr val="CC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zh-CN"/>
            </a:p>
          </p:txBody>
        </p:sp>
        <p:sp>
          <p:nvSpPr>
            <p:cNvPr id="5166" name="Line 10"/>
            <p:cNvSpPr>
              <a:spLocks noChangeShapeType="1"/>
            </p:cNvSpPr>
            <p:nvPr/>
          </p:nvSpPr>
          <p:spPr bwMode="auto">
            <a:xfrm flipH="1">
              <a:off x="4792" y="2872"/>
              <a:ext cx="240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85035" name="Text Box 11"/>
          <p:cNvSpPr txBox="1">
            <a:spLocks noChangeArrowheads="1"/>
          </p:cNvSpPr>
          <p:nvPr/>
        </p:nvSpPr>
        <p:spPr bwMode="auto">
          <a:xfrm>
            <a:off x="9602866" y="2849415"/>
            <a:ext cx="106982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PMOS</a:t>
            </a:r>
          </a:p>
        </p:txBody>
      </p:sp>
      <p:grpSp>
        <p:nvGrpSpPr>
          <p:cNvPr id="385036" name="Group 12"/>
          <p:cNvGrpSpPr/>
          <p:nvPr/>
        </p:nvGrpSpPr>
        <p:grpSpPr bwMode="auto">
          <a:xfrm>
            <a:off x="7464425" y="2708275"/>
            <a:ext cx="533400" cy="2209800"/>
            <a:chOff x="3600" y="1584"/>
            <a:chExt cx="336" cy="1392"/>
          </a:xfrm>
        </p:grpSpPr>
        <p:grpSp>
          <p:nvGrpSpPr>
            <p:cNvPr id="5160" name="Group 13"/>
            <p:cNvGrpSpPr/>
            <p:nvPr/>
          </p:nvGrpSpPr>
          <p:grpSpPr bwMode="auto">
            <a:xfrm>
              <a:off x="3744" y="1584"/>
              <a:ext cx="192" cy="1392"/>
              <a:chOff x="3744" y="1584"/>
              <a:chExt cx="192" cy="1392"/>
            </a:xfrm>
          </p:grpSpPr>
          <p:sp>
            <p:nvSpPr>
              <p:cNvPr id="5162" name="Line 14"/>
              <p:cNvSpPr>
                <a:spLocks noChangeShapeType="1"/>
              </p:cNvSpPr>
              <p:nvPr/>
            </p:nvSpPr>
            <p:spPr bwMode="auto">
              <a:xfrm>
                <a:off x="3744" y="1584"/>
                <a:ext cx="0" cy="139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5163" name="Line 15"/>
              <p:cNvSpPr>
                <a:spLocks noChangeShapeType="1"/>
              </p:cNvSpPr>
              <p:nvPr/>
            </p:nvSpPr>
            <p:spPr bwMode="auto">
              <a:xfrm>
                <a:off x="3744" y="158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5164" name="Line 16"/>
              <p:cNvSpPr>
                <a:spLocks noChangeShapeType="1"/>
              </p:cNvSpPr>
              <p:nvPr/>
            </p:nvSpPr>
            <p:spPr bwMode="auto">
              <a:xfrm>
                <a:off x="3744" y="29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sp>
          <p:nvSpPr>
            <p:cNvPr id="5161" name="Line 17"/>
            <p:cNvSpPr>
              <a:spLocks noChangeShapeType="1"/>
            </p:cNvSpPr>
            <p:nvPr/>
          </p:nvSpPr>
          <p:spPr bwMode="auto">
            <a:xfrm flipH="1">
              <a:off x="3600" y="2304"/>
              <a:ext cx="144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385042" name="Group 18"/>
          <p:cNvGrpSpPr/>
          <p:nvPr/>
        </p:nvGrpSpPr>
        <p:grpSpPr bwMode="auto">
          <a:xfrm>
            <a:off x="6024563" y="4941888"/>
            <a:ext cx="1676400" cy="1066800"/>
            <a:chOff x="2640" y="2976"/>
            <a:chExt cx="1056" cy="672"/>
          </a:xfrm>
        </p:grpSpPr>
        <p:sp>
          <p:nvSpPr>
            <p:cNvPr id="5158" name="AutoShape 19"/>
            <p:cNvSpPr>
              <a:spLocks noChangeArrowheads="1"/>
            </p:cNvSpPr>
            <p:nvPr/>
          </p:nvSpPr>
          <p:spPr bwMode="auto">
            <a:xfrm>
              <a:off x="2640" y="2976"/>
              <a:ext cx="1056" cy="672"/>
            </a:xfrm>
            <a:prstGeom prst="wedgeRoundRectCallout">
              <a:avLst>
                <a:gd name="adj1" fmla="val 42046"/>
                <a:gd name="adj2" fmla="val -150444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CC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159" name="Text Box 20"/>
            <p:cNvSpPr txBox="1">
              <a:spLocks noChangeArrowheads="1"/>
            </p:cNvSpPr>
            <p:nvPr/>
          </p:nvSpPr>
          <p:spPr bwMode="auto">
            <a:xfrm>
              <a:off x="2688" y="3021"/>
              <a:ext cx="960" cy="525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柵极相连做输入端</a:t>
              </a:r>
            </a:p>
          </p:txBody>
        </p:sp>
      </p:grpSp>
      <p:grpSp>
        <p:nvGrpSpPr>
          <p:cNvPr id="385045" name="Group 21"/>
          <p:cNvGrpSpPr/>
          <p:nvPr/>
        </p:nvGrpSpPr>
        <p:grpSpPr bwMode="auto">
          <a:xfrm>
            <a:off x="8597900" y="3492500"/>
            <a:ext cx="457200" cy="685800"/>
            <a:chOff x="4320" y="2064"/>
            <a:chExt cx="288" cy="432"/>
          </a:xfrm>
        </p:grpSpPr>
        <p:sp>
          <p:nvSpPr>
            <p:cNvPr id="5156" name="Line 22"/>
            <p:cNvSpPr>
              <a:spLocks noChangeShapeType="1"/>
            </p:cNvSpPr>
            <p:nvPr/>
          </p:nvSpPr>
          <p:spPr bwMode="auto">
            <a:xfrm>
              <a:off x="4320" y="2064"/>
              <a:ext cx="0" cy="43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5157" name="Line 23"/>
            <p:cNvSpPr>
              <a:spLocks noChangeShapeType="1"/>
            </p:cNvSpPr>
            <p:nvPr/>
          </p:nvSpPr>
          <p:spPr bwMode="auto">
            <a:xfrm>
              <a:off x="4320" y="2256"/>
              <a:ext cx="288" cy="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385048" name="Group 24"/>
          <p:cNvGrpSpPr/>
          <p:nvPr/>
        </p:nvGrpSpPr>
        <p:grpSpPr bwMode="auto">
          <a:xfrm>
            <a:off x="9132888" y="3429000"/>
            <a:ext cx="1535112" cy="1143000"/>
            <a:chOff x="4793" y="2064"/>
            <a:chExt cx="967" cy="720"/>
          </a:xfrm>
        </p:grpSpPr>
        <p:sp>
          <p:nvSpPr>
            <p:cNvPr id="5154" name="AutoShape 25"/>
            <p:cNvSpPr>
              <a:spLocks noChangeArrowheads="1"/>
            </p:cNvSpPr>
            <p:nvPr/>
          </p:nvSpPr>
          <p:spPr bwMode="auto">
            <a:xfrm>
              <a:off x="4800" y="2064"/>
              <a:ext cx="960" cy="720"/>
            </a:xfrm>
            <a:prstGeom prst="wedgeRoundRectCallout">
              <a:avLst>
                <a:gd name="adj1" fmla="val -82398"/>
                <a:gd name="adj2" fmla="val -21389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155" name="Text Box 26"/>
            <p:cNvSpPr txBox="1">
              <a:spLocks noChangeArrowheads="1"/>
            </p:cNvSpPr>
            <p:nvPr/>
          </p:nvSpPr>
          <p:spPr bwMode="auto">
            <a:xfrm>
              <a:off x="4793" y="2157"/>
              <a:ext cx="967" cy="525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漏极相连做输出端</a:t>
              </a:r>
            </a:p>
          </p:txBody>
        </p:sp>
      </p:grpSp>
      <p:grpSp>
        <p:nvGrpSpPr>
          <p:cNvPr id="385051" name="Group 27"/>
          <p:cNvGrpSpPr/>
          <p:nvPr/>
        </p:nvGrpSpPr>
        <p:grpSpPr bwMode="auto">
          <a:xfrm>
            <a:off x="2208214" y="2492376"/>
            <a:ext cx="6592887" cy="2773363"/>
            <a:chOff x="431" y="1570"/>
            <a:chExt cx="4153" cy="1747"/>
          </a:xfrm>
        </p:grpSpPr>
        <p:grpSp>
          <p:nvGrpSpPr>
            <p:cNvPr id="5148" name="Group 28"/>
            <p:cNvGrpSpPr/>
            <p:nvPr/>
          </p:nvGrpSpPr>
          <p:grpSpPr bwMode="auto">
            <a:xfrm>
              <a:off x="3288" y="1570"/>
              <a:ext cx="1296" cy="1392"/>
              <a:chOff x="3168" y="1344"/>
              <a:chExt cx="1296" cy="1392"/>
            </a:xfrm>
          </p:grpSpPr>
          <p:sp>
            <p:nvSpPr>
              <p:cNvPr id="5152" name="Line 29"/>
              <p:cNvSpPr>
                <a:spLocks noChangeShapeType="1"/>
              </p:cNvSpPr>
              <p:nvPr/>
            </p:nvSpPr>
            <p:spPr bwMode="auto">
              <a:xfrm>
                <a:off x="3168" y="1344"/>
                <a:ext cx="1296" cy="33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5153" name="Line 30"/>
              <p:cNvSpPr>
                <a:spLocks noChangeShapeType="1"/>
              </p:cNvSpPr>
              <p:nvPr/>
            </p:nvSpPr>
            <p:spPr bwMode="auto">
              <a:xfrm>
                <a:off x="3168" y="1344"/>
                <a:ext cx="1200" cy="1392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grpSp>
          <p:nvGrpSpPr>
            <p:cNvPr id="5149" name="Group 31"/>
            <p:cNvGrpSpPr/>
            <p:nvPr/>
          </p:nvGrpSpPr>
          <p:grpSpPr bwMode="auto">
            <a:xfrm>
              <a:off x="431" y="2069"/>
              <a:ext cx="3024" cy="1248"/>
              <a:chOff x="384" y="1776"/>
              <a:chExt cx="3024" cy="1248"/>
            </a:xfrm>
          </p:grpSpPr>
          <p:sp>
            <p:nvSpPr>
              <p:cNvPr id="5150" name="AutoShape 32"/>
              <p:cNvSpPr>
                <a:spLocks noChangeArrowheads="1"/>
              </p:cNvSpPr>
              <p:nvPr/>
            </p:nvSpPr>
            <p:spPr bwMode="auto">
              <a:xfrm>
                <a:off x="384" y="1776"/>
                <a:ext cx="3024" cy="1248"/>
              </a:xfrm>
              <a:prstGeom prst="wedgeRoundRectCallout">
                <a:avLst>
                  <a:gd name="adj1" fmla="val 42625"/>
                  <a:gd name="adj2" fmla="val -86699"/>
                  <a:gd name="adj3" fmla="val 16667"/>
                </a:avLst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1" name="Text Box 33"/>
              <p:cNvSpPr txBox="1">
                <a:spLocks noChangeArrowheads="1"/>
              </p:cNvSpPr>
              <p:nvPr/>
            </p:nvSpPr>
            <p:spPr bwMode="auto">
              <a:xfrm>
                <a:off x="480" y="1914"/>
                <a:ext cx="2832" cy="990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="1">
                    <a:latin typeface="宋体" panose="02010600030101010101" pitchFamily="2" charset="-122"/>
                  </a:rPr>
                  <a:t>衬底与漏源间的</a:t>
                </a:r>
                <a:r>
                  <a:rPr lang="en-US" altLang="zh-CN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PN</a:t>
                </a:r>
                <a:r>
                  <a:rPr lang="zh-CN" altLang="en-US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结始终处于反偏</a:t>
                </a:r>
                <a:r>
                  <a:rPr lang="zh-CN" altLang="en-US" b="1">
                    <a:latin typeface="宋体" panose="02010600030101010101" pitchFamily="2" charset="-122"/>
                  </a:rPr>
                  <a:t>，</a:t>
                </a:r>
                <a:r>
                  <a:rPr lang="en-US" altLang="zh-CN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NMOS</a:t>
                </a:r>
                <a:r>
                  <a:rPr lang="zh-CN" altLang="en-US" b="1">
                    <a:latin typeface="宋体" panose="02010600030101010101" pitchFamily="2" charset="-122"/>
                  </a:rPr>
                  <a:t>管的衬底总是接到电路的</a:t>
                </a:r>
                <a:r>
                  <a:rPr lang="zh-CN" altLang="en-US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最低电位</a:t>
                </a:r>
                <a:r>
                  <a:rPr lang="zh-CN" altLang="en-US" b="1">
                    <a:latin typeface="宋体" panose="02010600030101010101" pitchFamily="2" charset="-122"/>
                  </a:rPr>
                  <a:t>，</a:t>
                </a:r>
                <a:r>
                  <a:rPr lang="en-US" altLang="zh-CN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PMOS</a:t>
                </a:r>
                <a:r>
                  <a:rPr lang="zh-CN" altLang="en-US" b="1">
                    <a:latin typeface="宋体" panose="02010600030101010101" pitchFamily="2" charset="-122"/>
                  </a:rPr>
                  <a:t>管的衬底总是接到电路的</a:t>
                </a:r>
                <a:r>
                  <a:rPr lang="zh-CN" altLang="en-US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最高电位</a:t>
                </a:r>
              </a:p>
            </p:txBody>
          </p:sp>
        </p:grpSp>
      </p:grpSp>
      <p:grpSp>
        <p:nvGrpSpPr>
          <p:cNvPr id="385058" name="Group 34"/>
          <p:cNvGrpSpPr/>
          <p:nvPr/>
        </p:nvGrpSpPr>
        <p:grpSpPr bwMode="auto">
          <a:xfrm>
            <a:off x="6446838" y="504825"/>
            <a:ext cx="4038600" cy="1905000"/>
            <a:chOff x="3107" y="0"/>
            <a:chExt cx="2544" cy="1200"/>
          </a:xfrm>
        </p:grpSpPr>
        <p:sp>
          <p:nvSpPr>
            <p:cNvPr id="5146" name="AutoShape 35"/>
            <p:cNvSpPr>
              <a:spLocks noChangeArrowheads="1"/>
            </p:cNvSpPr>
            <p:nvPr/>
          </p:nvSpPr>
          <p:spPr bwMode="auto">
            <a:xfrm>
              <a:off x="3107" y="0"/>
              <a:ext cx="2544" cy="1200"/>
            </a:xfrm>
            <a:prstGeom prst="wedgeRoundRectCallout">
              <a:avLst>
                <a:gd name="adj1" fmla="val 944"/>
                <a:gd name="adj2" fmla="val 60667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147" name="Text Box 36"/>
            <p:cNvSpPr txBox="1">
              <a:spLocks noChangeArrowheads="1"/>
            </p:cNvSpPr>
            <p:nvPr/>
          </p:nvSpPr>
          <p:spPr bwMode="auto">
            <a:xfrm>
              <a:off x="3107" y="113"/>
              <a:ext cx="2511" cy="990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b="1" baseline="-25000" dirty="0">
                  <a:latin typeface="宋体" panose="02010600030101010101" pitchFamily="2" charset="-122"/>
                </a:rPr>
                <a:t>DD</a:t>
              </a:r>
              <a:r>
                <a:rPr lang="zh-CN" altLang="en-US" b="1" dirty="0">
                  <a:latin typeface="宋体" panose="02010600030101010101" pitchFamily="2" charset="-122"/>
                </a:rPr>
                <a:t>＞</a:t>
              </a:r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)N</a:t>
              </a:r>
              <a:r>
                <a:rPr lang="en-US" altLang="zh-CN" b="1" dirty="0">
                  <a:latin typeface="宋体" panose="02010600030101010101" pitchFamily="2" charset="-122"/>
                </a:rPr>
                <a:t>+|V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)P</a:t>
              </a:r>
              <a:r>
                <a:rPr lang="en-US" altLang="zh-CN" b="1" dirty="0">
                  <a:latin typeface="宋体" panose="02010600030101010101" pitchFamily="2" charset="-122"/>
                </a:rPr>
                <a:t>|</a:t>
              </a:r>
            </a:p>
            <a:p>
              <a:pPr algn="just" eaLnBrk="1" hangingPunct="1"/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)N</a:t>
              </a:r>
              <a:r>
                <a:rPr lang="en-US" altLang="zh-CN" b="1" dirty="0">
                  <a:latin typeface="宋体" panose="02010600030101010101" pitchFamily="2" charset="-122"/>
                </a:rPr>
                <a:t>--</a:t>
              </a:r>
              <a:r>
                <a:rPr lang="en-US" altLang="zh-CN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NMOS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的开启电压</a:t>
              </a:r>
            </a:p>
            <a:p>
              <a:pPr algn="just" eaLnBrk="1" hangingPunct="1"/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)P</a:t>
              </a:r>
              <a:r>
                <a:rPr lang="en-US" altLang="zh-CN" b="1" dirty="0">
                  <a:latin typeface="宋体" panose="02010600030101010101" pitchFamily="2" charset="-122"/>
                </a:rPr>
                <a:t>--</a:t>
              </a:r>
              <a:r>
                <a:rPr lang="en-US" altLang="zh-CN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PMOS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的开启电压</a:t>
              </a:r>
            </a:p>
            <a:p>
              <a:pPr algn="just" eaLnBrk="1" hangingPunct="1"/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)N</a:t>
              </a:r>
              <a:r>
                <a:rPr lang="en-US" altLang="zh-CN" b="1" dirty="0">
                  <a:latin typeface="宋体" panose="02010600030101010101" pitchFamily="2" charset="-122"/>
                </a:rPr>
                <a:t>=|V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)P</a:t>
              </a:r>
              <a:r>
                <a:rPr lang="en-US" altLang="zh-CN" b="1" dirty="0">
                  <a:latin typeface="宋体" panose="02010600030101010101" pitchFamily="2" charset="-122"/>
                </a:rPr>
                <a:t>|</a:t>
              </a:r>
            </a:p>
          </p:txBody>
        </p:sp>
      </p:grpSp>
      <p:sp>
        <p:nvSpPr>
          <p:cNvPr id="385061" name="Text Box 37"/>
          <p:cNvSpPr txBox="1">
            <a:spLocks noChangeArrowheads="1"/>
          </p:cNvSpPr>
          <p:nvPr/>
        </p:nvSpPr>
        <p:spPr bwMode="auto">
          <a:xfrm>
            <a:off x="1907448" y="1625452"/>
            <a:ext cx="172865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工作原理：</a:t>
            </a:r>
          </a:p>
        </p:txBody>
      </p:sp>
      <p:sp>
        <p:nvSpPr>
          <p:cNvPr id="385062" name="Text Box 38"/>
          <p:cNvSpPr txBox="1">
            <a:spLocks noChangeArrowheads="1"/>
          </p:cNvSpPr>
          <p:nvPr/>
        </p:nvSpPr>
        <p:spPr bwMode="auto">
          <a:xfrm>
            <a:off x="2089024" y="2006452"/>
            <a:ext cx="390232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</a:rPr>
              <a:t>、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输入为低电平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IL 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 0V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</a:t>
            </a:r>
          </a:p>
        </p:txBody>
      </p:sp>
      <p:sp>
        <p:nvSpPr>
          <p:cNvPr id="385063" name="Text Box 39"/>
          <p:cNvSpPr txBox="1">
            <a:spLocks noChangeArrowheads="1"/>
          </p:cNvSpPr>
          <p:nvPr/>
        </p:nvSpPr>
        <p:spPr bwMode="auto">
          <a:xfrm>
            <a:off x="1928061" y="2387452"/>
            <a:ext cx="173346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宋体" panose="02010600030101010101" pitchFamily="2" charset="-122"/>
              </a:rPr>
              <a:t>V</a:t>
            </a:r>
            <a:r>
              <a:rPr lang="en-US" altLang="zh-CN" b="1" baseline="-25000">
                <a:latin typeface="宋体" panose="02010600030101010101" pitchFamily="2" charset="-122"/>
              </a:rPr>
              <a:t>GS1</a:t>
            </a:r>
            <a:r>
              <a:rPr lang="zh-CN" altLang="en-US" b="1">
                <a:latin typeface="宋体" panose="02010600030101010101" pitchFamily="2" charset="-122"/>
              </a:rPr>
              <a:t>＜</a:t>
            </a:r>
            <a:r>
              <a:rPr lang="en-US" altLang="zh-CN" b="1">
                <a:latin typeface="宋体" panose="02010600030101010101" pitchFamily="2" charset="-122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GS(th)N</a:t>
            </a:r>
          </a:p>
        </p:txBody>
      </p:sp>
      <p:sp>
        <p:nvSpPr>
          <p:cNvPr id="385064" name="Text Box 40"/>
          <p:cNvSpPr txBox="1">
            <a:spLocks noChangeArrowheads="1"/>
          </p:cNvSpPr>
          <p:nvPr/>
        </p:nvSpPr>
        <p:spPr bwMode="auto">
          <a:xfrm>
            <a:off x="4798435" y="2417615"/>
            <a:ext cx="136958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宋体" panose="02010600030101010101" pitchFamily="2" charset="-122"/>
              </a:rPr>
              <a:t>T</a:t>
            </a:r>
            <a:r>
              <a:rPr lang="en-US" altLang="zh-CN" b="1" baseline="-25000" dirty="0">
                <a:latin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</a:rPr>
              <a:t>管截止</a:t>
            </a:r>
          </a:p>
        </p:txBody>
      </p:sp>
      <p:sp>
        <p:nvSpPr>
          <p:cNvPr id="385065" name="Text Box 41"/>
          <p:cNvSpPr txBox="1">
            <a:spLocks noChangeArrowheads="1"/>
          </p:cNvSpPr>
          <p:nvPr/>
        </p:nvSpPr>
        <p:spPr bwMode="auto">
          <a:xfrm>
            <a:off x="1818364" y="2849415"/>
            <a:ext cx="275137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宋体" panose="02010600030101010101" pitchFamily="2" charset="-122"/>
              </a:rPr>
              <a:t>|V</a:t>
            </a:r>
            <a:r>
              <a:rPr lang="en-US" altLang="zh-CN" b="1" baseline="-25000">
                <a:latin typeface="宋体" panose="02010600030101010101" pitchFamily="2" charset="-122"/>
              </a:rPr>
              <a:t>GS2</a:t>
            </a:r>
            <a:r>
              <a:rPr lang="en-US" altLang="zh-CN" b="1">
                <a:latin typeface="宋体" panose="02010600030101010101" pitchFamily="2" charset="-122"/>
              </a:rPr>
              <a:t>| </a:t>
            </a:r>
            <a:r>
              <a:rPr lang="zh-CN" altLang="en-US" b="1">
                <a:latin typeface="宋体" panose="02010600030101010101" pitchFamily="2" charset="-122"/>
              </a:rPr>
              <a:t>＞ </a:t>
            </a:r>
            <a:r>
              <a:rPr lang="en-US" altLang="zh-CN" b="1">
                <a:latin typeface="宋体" panose="02010600030101010101" pitchFamily="2" charset="-122"/>
              </a:rPr>
              <a:t>|V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GS(th)P</a:t>
            </a:r>
            <a:r>
              <a:rPr lang="en-US" altLang="zh-CN" b="1">
                <a:latin typeface="宋体" panose="02010600030101010101" pitchFamily="2" charset="-122"/>
              </a:rPr>
              <a:t>|</a:t>
            </a:r>
            <a:r>
              <a:rPr lang="en-US" altLang="zh-CN" b="1" baseline="-2500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385066" name="Text Box 42"/>
          <p:cNvSpPr txBox="1">
            <a:spLocks noChangeArrowheads="1"/>
          </p:cNvSpPr>
          <p:nvPr/>
        </p:nvSpPr>
        <p:spPr bwMode="auto">
          <a:xfrm>
            <a:off x="2066925" y="3253195"/>
            <a:ext cx="4572000" cy="120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电路中电流近似为零（忽略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的截止漏电流）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主要降落在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上，输出为高电平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OH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≈V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</a:t>
            </a:r>
          </a:p>
        </p:txBody>
      </p:sp>
      <p:sp>
        <p:nvSpPr>
          <p:cNvPr id="385067" name="Line 43"/>
          <p:cNvSpPr>
            <a:spLocks noChangeShapeType="1"/>
          </p:cNvSpPr>
          <p:nvPr/>
        </p:nvSpPr>
        <p:spPr bwMode="auto">
          <a:xfrm>
            <a:off x="4151313" y="2708275"/>
            <a:ext cx="4572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85068" name="Line 44"/>
          <p:cNvSpPr>
            <a:spLocks noChangeShapeType="1"/>
          </p:cNvSpPr>
          <p:nvPr/>
        </p:nvSpPr>
        <p:spPr bwMode="auto">
          <a:xfrm>
            <a:off x="4367213" y="3068638"/>
            <a:ext cx="4572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85069" name="Text Box 45"/>
          <p:cNvSpPr txBox="1">
            <a:spLocks noChangeArrowheads="1"/>
          </p:cNvSpPr>
          <p:nvPr/>
        </p:nvSpPr>
        <p:spPr bwMode="auto">
          <a:xfrm>
            <a:off x="4935662" y="2849415"/>
            <a:ext cx="1060203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宋体" panose="02010600030101010101" pitchFamily="2" charset="-122"/>
              </a:rPr>
              <a:t>T</a:t>
            </a:r>
            <a:r>
              <a:rPr lang="en-US" altLang="zh-CN" b="1" baseline="-25000">
                <a:latin typeface="宋体" panose="02010600030101010101" pitchFamily="2" charset="-122"/>
              </a:rPr>
              <a:t>2</a:t>
            </a:r>
            <a:r>
              <a:rPr lang="zh-CN" altLang="en-US" b="1">
                <a:latin typeface="宋体" panose="02010600030101010101" pitchFamily="2" charset="-122"/>
              </a:rPr>
              <a:t>导通</a:t>
            </a:r>
          </a:p>
        </p:txBody>
      </p:sp>
      <p:sp>
        <p:nvSpPr>
          <p:cNvPr id="385070" name="Text Box 46"/>
          <p:cNvSpPr txBox="1">
            <a:spLocks noChangeArrowheads="1"/>
          </p:cNvSpPr>
          <p:nvPr/>
        </p:nvSpPr>
        <p:spPr bwMode="auto">
          <a:xfrm>
            <a:off x="2011457" y="4440645"/>
            <a:ext cx="4398868" cy="120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b="1" dirty="0">
                <a:latin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</a:rPr>
              <a:t>、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输入为高电平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IH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时，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止，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主要降在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上，输出为低电平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OL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≈0V</a:t>
            </a:r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5071" name="Text Box 47"/>
          <p:cNvSpPr txBox="1">
            <a:spLocks noChangeArrowheads="1"/>
          </p:cNvSpPr>
          <p:nvPr/>
        </p:nvSpPr>
        <p:spPr bwMode="auto">
          <a:xfrm>
            <a:off x="2101069" y="5664052"/>
            <a:ext cx="256061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实现逻辑“非”功能</a:t>
            </a:r>
          </a:p>
        </p:txBody>
      </p:sp>
      <p:graphicFrame>
        <p:nvGraphicFramePr>
          <p:cNvPr id="385072" name="Object 48"/>
          <p:cNvGraphicFramePr>
            <a:graphicFrameLocks noChangeAspect="1"/>
          </p:cNvGraphicFramePr>
          <p:nvPr/>
        </p:nvGraphicFramePr>
        <p:xfrm>
          <a:off x="4886325" y="5591176"/>
          <a:ext cx="95885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393700" imgH="203200" progId="Equation.3">
                  <p:embed/>
                </p:oleObj>
              </mc:Choice>
              <mc:Fallback>
                <p:oleObj name="公式" r:id="rId3" imgW="393700" imgH="2032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5591176"/>
                        <a:ext cx="95885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5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5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850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50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5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5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8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8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8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8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8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8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8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8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6" grpId="0" autoUpdateAnimBg="0"/>
      <p:bldP spid="385031" grpId="0"/>
      <p:bldP spid="385035" grpId="0"/>
      <p:bldP spid="385061" grpId="0" autoUpdateAnimBg="0"/>
      <p:bldP spid="385062" grpId="0" autoUpdateAnimBg="0"/>
      <p:bldP spid="385063" grpId="0" autoUpdateAnimBg="0"/>
      <p:bldP spid="385064" grpId="0" autoUpdateAnimBg="0"/>
      <p:bldP spid="385065" grpId="0" autoUpdateAnimBg="0"/>
      <p:bldP spid="385066" grpId="0" autoUpdateAnimBg="0"/>
      <p:bldP spid="385067" grpId="0" animBg="1"/>
      <p:bldP spid="385068" grpId="0" animBg="1"/>
      <p:bldP spid="385069" grpId="0" autoUpdateAnimBg="0"/>
      <p:bldP spid="385070" grpId="0" autoUpdateAnimBg="0"/>
      <p:bldP spid="38507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Text Box 2"/>
          <p:cNvSpPr txBox="1">
            <a:spLocks noChangeArrowheads="1"/>
          </p:cNvSpPr>
          <p:nvPr/>
        </p:nvSpPr>
        <p:spPr bwMode="auto">
          <a:xfrm>
            <a:off x="4740275" y="1592263"/>
            <a:ext cx="295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电压传输特性</a:t>
            </a:r>
          </a:p>
        </p:txBody>
      </p:sp>
      <p:grpSp>
        <p:nvGrpSpPr>
          <p:cNvPr id="386051" name="Group 3"/>
          <p:cNvGrpSpPr/>
          <p:nvPr/>
        </p:nvGrpSpPr>
        <p:grpSpPr bwMode="auto">
          <a:xfrm>
            <a:off x="2051661" y="1190626"/>
            <a:ext cx="3741127" cy="2805113"/>
            <a:chOff x="375" y="2256"/>
            <a:chExt cx="2553" cy="1767"/>
          </a:xfrm>
        </p:grpSpPr>
        <p:sp>
          <p:nvSpPr>
            <p:cNvPr id="6243" name="Text Box 4"/>
            <p:cNvSpPr txBox="1">
              <a:spLocks noChangeArrowheads="1"/>
            </p:cNvSpPr>
            <p:nvPr/>
          </p:nvSpPr>
          <p:spPr bwMode="auto">
            <a:xfrm>
              <a:off x="375" y="3024"/>
              <a:ext cx="68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0.5V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6244" name="Group 5"/>
            <p:cNvGrpSpPr/>
            <p:nvPr/>
          </p:nvGrpSpPr>
          <p:grpSpPr bwMode="auto">
            <a:xfrm>
              <a:off x="432" y="2256"/>
              <a:ext cx="2496" cy="1767"/>
              <a:chOff x="432" y="2256"/>
              <a:chExt cx="2496" cy="1767"/>
            </a:xfrm>
          </p:grpSpPr>
          <p:sp>
            <p:nvSpPr>
              <p:cNvPr id="6245" name="Line 6"/>
              <p:cNvSpPr>
                <a:spLocks noChangeShapeType="1"/>
              </p:cNvSpPr>
              <p:nvPr/>
            </p:nvSpPr>
            <p:spPr bwMode="auto">
              <a:xfrm>
                <a:off x="1344" y="2832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46" name="Line 7"/>
              <p:cNvSpPr>
                <a:spLocks noChangeShapeType="1"/>
              </p:cNvSpPr>
              <p:nvPr/>
            </p:nvSpPr>
            <p:spPr bwMode="auto">
              <a:xfrm flipV="1">
                <a:off x="864" y="2448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47" name="Line 8"/>
              <p:cNvSpPr>
                <a:spLocks noChangeShapeType="1"/>
              </p:cNvSpPr>
              <p:nvPr/>
            </p:nvSpPr>
            <p:spPr bwMode="auto">
              <a:xfrm>
                <a:off x="864" y="3744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48" name="Text Box 9"/>
              <p:cNvSpPr txBox="1">
                <a:spLocks noChangeArrowheads="1"/>
              </p:cNvSpPr>
              <p:nvPr/>
            </p:nvSpPr>
            <p:spPr bwMode="auto">
              <a:xfrm>
                <a:off x="816" y="225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endParaRPr lang="en-US" altLang="zh-CN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49" name="Text Box 10"/>
              <p:cNvSpPr txBox="1">
                <a:spLocks noChangeArrowheads="1"/>
              </p:cNvSpPr>
              <p:nvPr/>
            </p:nvSpPr>
            <p:spPr bwMode="auto">
              <a:xfrm>
                <a:off x="2544" y="374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50" name="Line 11"/>
              <p:cNvSpPr>
                <a:spLocks noChangeShapeType="1"/>
              </p:cNvSpPr>
              <p:nvPr/>
            </p:nvSpPr>
            <p:spPr bwMode="auto">
              <a:xfrm>
                <a:off x="864" y="2832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1" name="Line 12"/>
              <p:cNvSpPr>
                <a:spLocks noChangeShapeType="1"/>
              </p:cNvSpPr>
              <p:nvPr/>
            </p:nvSpPr>
            <p:spPr bwMode="auto">
              <a:xfrm>
                <a:off x="1536" y="2902"/>
                <a:ext cx="0" cy="7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2" name="Text Box 13"/>
              <p:cNvSpPr txBox="1">
                <a:spLocks noChangeArrowheads="1"/>
              </p:cNvSpPr>
              <p:nvPr/>
            </p:nvSpPr>
            <p:spPr bwMode="auto">
              <a:xfrm>
                <a:off x="432" y="2688"/>
                <a:ext cx="43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</a:p>
            </p:txBody>
          </p:sp>
          <p:sp>
            <p:nvSpPr>
              <p:cNvPr id="6253" name="Text Box 14"/>
              <p:cNvSpPr txBox="1">
                <a:spLocks noChangeArrowheads="1"/>
              </p:cNvSpPr>
              <p:nvPr/>
            </p:nvSpPr>
            <p:spPr bwMode="auto">
              <a:xfrm>
                <a:off x="768" y="3350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GS(th)n</a:t>
                </a:r>
              </a:p>
            </p:txBody>
          </p:sp>
          <p:sp>
            <p:nvSpPr>
              <p:cNvPr id="6254" name="Text Box 15"/>
              <p:cNvSpPr txBox="1">
                <a:spLocks noChangeArrowheads="1"/>
              </p:cNvSpPr>
              <p:nvPr/>
            </p:nvSpPr>
            <p:spPr bwMode="auto">
              <a:xfrm>
                <a:off x="1584" y="3120"/>
                <a:ext cx="91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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GS(th)p 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</a:t>
                </a:r>
              </a:p>
            </p:txBody>
          </p:sp>
          <p:sp>
            <p:nvSpPr>
              <p:cNvPr id="6255" name="Arc 16"/>
              <p:cNvSpPr/>
              <p:nvPr/>
            </p:nvSpPr>
            <p:spPr bwMode="auto">
              <a:xfrm>
                <a:off x="1392" y="2832"/>
                <a:ext cx="144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6" name="Arc 17"/>
              <p:cNvSpPr/>
              <p:nvPr/>
            </p:nvSpPr>
            <p:spPr bwMode="auto">
              <a:xfrm flipH="1" flipV="1">
                <a:off x="1536" y="3648"/>
                <a:ext cx="192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7" name="Text Box 18"/>
              <p:cNvSpPr txBox="1">
                <a:spLocks noChangeArrowheads="1"/>
              </p:cNvSpPr>
              <p:nvPr/>
            </p:nvSpPr>
            <p:spPr bwMode="auto">
              <a:xfrm>
                <a:off x="2160" y="3744"/>
                <a:ext cx="43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</a:p>
            </p:txBody>
          </p:sp>
          <p:sp>
            <p:nvSpPr>
              <p:cNvPr id="6258" name="Text Box 19"/>
              <p:cNvSpPr txBox="1">
                <a:spLocks noChangeArrowheads="1"/>
              </p:cNvSpPr>
              <p:nvPr/>
            </p:nvSpPr>
            <p:spPr bwMode="auto">
              <a:xfrm>
                <a:off x="1248" y="3792"/>
                <a:ext cx="6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  <a:r>
                  <a:rPr lang="en-US" altLang="zh-CN" sz="1800">
                    <a:latin typeface="Times New Roman" panose="02020603050405020304" pitchFamily="18" charset="0"/>
                    <a:ea typeface="仿宋_GB2312" pitchFamily="49" charset="-122"/>
                  </a:rPr>
                  <a:t>1/2V</a:t>
                </a:r>
                <a:r>
                  <a:rPr lang="en-US" altLang="zh-CN" sz="1800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endParaRPr lang="en-US" altLang="zh-CN" sz="180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59" name="Line 20"/>
              <p:cNvSpPr>
                <a:spLocks noChangeShapeType="1"/>
              </p:cNvSpPr>
              <p:nvPr/>
            </p:nvSpPr>
            <p:spPr bwMode="auto">
              <a:xfrm>
                <a:off x="864" y="3264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0" name="Line 21"/>
              <p:cNvSpPr>
                <a:spLocks noChangeShapeType="1"/>
              </p:cNvSpPr>
              <p:nvPr/>
            </p:nvSpPr>
            <p:spPr bwMode="auto">
              <a:xfrm>
                <a:off x="1728" y="2832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1" name="Line 22"/>
              <p:cNvSpPr>
                <a:spLocks noChangeShapeType="1"/>
              </p:cNvSpPr>
              <p:nvPr/>
            </p:nvSpPr>
            <p:spPr bwMode="auto">
              <a:xfrm>
                <a:off x="2256" y="2832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2" name="Line 23"/>
              <p:cNvSpPr>
                <a:spLocks noChangeShapeType="1"/>
              </p:cNvSpPr>
              <p:nvPr/>
            </p:nvSpPr>
            <p:spPr bwMode="auto">
              <a:xfrm>
                <a:off x="1728" y="345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3" name="Line 24"/>
              <p:cNvSpPr>
                <a:spLocks noChangeShapeType="1"/>
              </p:cNvSpPr>
              <p:nvPr/>
            </p:nvSpPr>
            <p:spPr bwMode="auto">
              <a:xfrm>
                <a:off x="864" y="3600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4" name="Text Box 25"/>
              <p:cNvSpPr txBox="1">
                <a:spLocks noChangeArrowheads="1"/>
              </p:cNvSpPr>
              <p:nvPr/>
            </p:nvSpPr>
            <p:spPr bwMode="auto">
              <a:xfrm>
                <a:off x="816" y="2592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A</a:t>
                </a:r>
              </a:p>
            </p:txBody>
          </p:sp>
          <p:sp>
            <p:nvSpPr>
              <p:cNvPr id="6265" name="Text Box 26"/>
              <p:cNvSpPr txBox="1">
                <a:spLocks noChangeArrowheads="1"/>
              </p:cNvSpPr>
              <p:nvPr/>
            </p:nvSpPr>
            <p:spPr bwMode="auto">
              <a:xfrm>
                <a:off x="1200" y="2592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B</a:t>
                </a:r>
              </a:p>
            </p:txBody>
          </p:sp>
          <p:sp>
            <p:nvSpPr>
              <p:cNvPr id="6266" name="Text Box 27"/>
              <p:cNvSpPr txBox="1">
                <a:spLocks noChangeArrowheads="1"/>
              </p:cNvSpPr>
              <p:nvPr/>
            </p:nvSpPr>
            <p:spPr bwMode="auto">
              <a:xfrm>
                <a:off x="1440" y="268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C</a:t>
                </a:r>
              </a:p>
            </p:txBody>
          </p:sp>
          <p:sp>
            <p:nvSpPr>
              <p:cNvPr id="6267" name="Text Box 28"/>
              <p:cNvSpPr txBox="1">
                <a:spLocks noChangeArrowheads="1"/>
              </p:cNvSpPr>
              <p:nvPr/>
            </p:nvSpPr>
            <p:spPr bwMode="auto">
              <a:xfrm>
                <a:off x="1488" y="340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D</a:t>
                </a:r>
              </a:p>
            </p:txBody>
          </p:sp>
          <p:sp>
            <p:nvSpPr>
              <p:cNvPr id="6268" name="Text Box 29"/>
              <p:cNvSpPr txBox="1">
                <a:spLocks noChangeArrowheads="1"/>
              </p:cNvSpPr>
              <p:nvPr/>
            </p:nvSpPr>
            <p:spPr bwMode="auto">
              <a:xfrm>
                <a:off x="1728" y="350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E</a:t>
                </a:r>
              </a:p>
            </p:txBody>
          </p:sp>
          <p:sp>
            <p:nvSpPr>
              <p:cNvPr id="6269" name="Text Box 30"/>
              <p:cNvSpPr txBox="1">
                <a:spLocks noChangeArrowheads="1"/>
              </p:cNvSpPr>
              <p:nvPr/>
            </p:nvSpPr>
            <p:spPr bwMode="auto">
              <a:xfrm>
                <a:off x="2208" y="350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F</a:t>
                </a:r>
              </a:p>
            </p:txBody>
          </p:sp>
        </p:grpSp>
      </p:grpSp>
      <p:sp>
        <p:nvSpPr>
          <p:cNvPr id="386079" name="Text Box 31"/>
          <p:cNvSpPr txBox="1">
            <a:spLocks noChangeArrowheads="1"/>
          </p:cNvSpPr>
          <p:nvPr/>
        </p:nvSpPr>
        <p:spPr bwMode="auto">
          <a:xfrm>
            <a:off x="4967289" y="4864100"/>
            <a:ext cx="2320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电流传输特性</a:t>
            </a:r>
          </a:p>
        </p:txBody>
      </p:sp>
      <p:grpSp>
        <p:nvGrpSpPr>
          <p:cNvPr id="386080" name="Group 32"/>
          <p:cNvGrpSpPr/>
          <p:nvPr/>
        </p:nvGrpSpPr>
        <p:grpSpPr bwMode="auto">
          <a:xfrm>
            <a:off x="2279651" y="3933825"/>
            <a:ext cx="3446463" cy="2789238"/>
            <a:chOff x="3504" y="2304"/>
            <a:chExt cx="2352" cy="1757"/>
          </a:xfrm>
        </p:grpSpPr>
        <p:sp>
          <p:nvSpPr>
            <p:cNvPr id="6220" name="Text Box 33"/>
            <p:cNvSpPr txBox="1">
              <a:spLocks noChangeArrowheads="1"/>
            </p:cNvSpPr>
            <p:nvPr/>
          </p:nvSpPr>
          <p:spPr bwMode="auto">
            <a:xfrm>
              <a:off x="3504" y="230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endParaRPr lang="en-US" altLang="zh-CN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221" name="Line 34"/>
            <p:cNvSpPr>
              <a:spLocks noChangeShapeType="1"/>
            </p:cNvSpPr>
            <p:nvPr/>
          </p:nvSpPr>
          <p:spPr bwMode="auto">
            <a:xfrm>
              <a:off x="4272" y="287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22" name="Line 35"/>
            <p:cNvSpPr>
              <a:spLocks noChangeShapeType="1"/>
            </p:cNvSpPr>
            <p:nvPr/>
          </p:nvSpPr>
          <p:spPr bwMode="auto">
            <a:xfrm flipV="1">
              <a:off x="3792" y="2486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23" name="Line 36"/>
            <p:cNvSpPr>
              <a:spLocks noChangeShapeType="1"/>
            </p:cNvSpPr>
            <p:nvPr/>
          </p:nvSpPr>
          <p:spPr bwMode="auto">
            <a:xfrm>
              <a:off x="3792" y="3782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24" name="Text Box 37"/>
            <p:cNvSpPr txBox="1">
              <a:spLocks noChangeArrowheads="1"/>
            </p:cNvSpPr>
            <p:nvPr/>
          </p:nvSpPr>
          <p:spPr bwMode="auto">
            <a:xfrm>
              <a:off x="5472" y="3782"/>
              <a:ext cx="3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225" name="Line 38"/>
            <p:cNvSpPr>
              <a:spLocks noChangeShapeType="1"/>
            </p:cNvSpPr>
            <p:nvPr/>
          </p:nvSpPr>
          <p:spPr bwMode="auto">
            <a:xfrm>
              <a:off x="4464" y="2842"/>
              <a:ext cx="0" cy="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26" name="Text Box 39"/>
            <p:cNvSpPr txBox="1">
              <a:spLocks noChangeArrowheads="1"/>
            </p:cNvSpPr>
            <p:nvPr/>
          </p:nvSpPr>
          <p:spPr bwMode="auto">
            <a:xfrm>
              <a:off x="3696" y="2880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GS(th)n</a:t>
              </a:r>
            </a:p>
          </p:txBody>
        </p:sp>
        <p:sp>
          <p:nvSpPr>
            <p:cNvPr id="6227" name="Text Box 40"/>
            <p:cNvSpPr txBox="1">
              <a:spLocks noChangeArrowheads="1"/>
            </p:cNvSpPr>
            <p:nvPr/>
          </p:nvSpPr>
          <p:spPr bwMode="auto">
            <a:xfrm>
              <a:off x="4512" y="2784"/>
              <a:ext cx="9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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GS(th)p 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</a:t>
              </a:r>
            </a:p>
          </p:txBody>
        </p:sp>
        <p:sp>
          <p:nvSpPr>
            <p:cNvPr id="6228" name="Text Box 41"/>
            <p:cNvSpPr txBox="1">
              <a:spLocks noChangeArrowheads="1"/>
            </p:cNvSpPr>
            <p:nvPr/>
          </p:nvSpPr>
          <p:spPr bwMode="auto">
            <a:xfrm>
              <a:off x="5088" y="3782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</a:p>
          </p:txBody>
        </p:sp>
        <p:sp>
          <p:nvSpPr>
            <p:cNvPr id="6229" name="Text Box 42"/>
            <p:cNvSpPr txBox="1">
              <a:spLocks noChangeArrowheads="1"/>
            </p:cNvSpPr>
            <p:nvPr/>
          </p:nvSpPr>
          <p:spPr bwMode="auto">
            <a:xfrm>
              <a:off x="4176" y="3830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sz="1800" b="1">
                  <a:latin typeface="Times New Roman" panose="02020603050405020304" pitchFamily="18" charset="0"/>
                  <a:ea typeface="仿宋_GB2312" pitchFamily="49" charset="-122"/>
                </a:rPr>
                <a:t>1/2V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endParaRPr lang="en-US" altLang="zh-CN" sz="18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230" name="Line 43"/>
            <p:cNvSpPr>
              <a:spLocks noChangeShapeType="1"/>
            </p:cNvSpPr>
            <p:nvPr/>
          </p:nvSpPr>
          <p:spPr bwMode="auto">
            <a:xfrm>
              <a:off x="4656" y="287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1" name="Line 44"/>
            <p:cNvSpPr>
              <a:spLocks noChangeShapeType="1"/>
            </p:cNvSpPr>
            <p:nvPr/>
          </p:nvSpPr>
          <p:spPr bwMode="auto">
            <a:xfrm>
              <a:off x="5136" y="287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2" name="Line 45"/>
            <p:cNvSpPr>
              <a:spLocks noChangeShapeType="1"/>
            </p:cNvSpPr>
            <p:nvPr/>
          </p:nvSpPr>
          <p:spPr bwMode="auto">
            <a:xfrm>
              <a:off x="4656" y="312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3" name="Line 46"/>
            <p:cNvSpPr>
              <a:spLocks noChangeShapeType="1"/>
            </p:cNvSpPr>
            <p:nvPr/>
          </p:nvSpPr>
          <p:spPr bwMode="auto">
            <a:xfrm>
              <a:off x="3792" y="313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4" name="Arc 47"/>
            <p:cNvSpPr/>
            <p:nvPr/>
          </p:nvSpPr>
          <p:spPr bwMode="auto">
            <a:xfrm flipV="1">
              <a:off x="4272" y="2832"/>
              <a:ext cx="144" cy="9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5" name="Arc 48"/>
            <p:cNvSpPr/>
            <p:nvPr/>
          </p:nvSpPr>
          <p:spPr bwMode="auto">
            <a:xfrm flipH="1" flipV="1">
              <a:off x="4512" y="2832"/>
              <a:ext cx="144" cy="9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6" name="Line 49"/>
            <p:cNvSpPr>
              <a:spLocks noChangeShapeType="1"/>
            </p:cNvSpPr>
            <p:nvPr/>
          </p:nvSpPr>
          <p:spPr bwMode="auto">
            <a:xfrm>
              <a:off x="4416" y="283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7" name="Text Box 50"/>
            <p:cNvSpPr txBox="1">
              <a:spLocks noChangeArrowheads="1"/>
            </p:cNvSpPr>
            <p:nvPr/>
          </p:nvSpPr>
          <p:spPr bwMode="auto">
            <a:xfrm>
              <a:off x="3744" y="35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6238" name="Text Box 51"/>
            <p:cNvSpPr txBox="1">
              <a:spLocks noChangeArrowheads="1"/>
            </p:cNvSpPr>
            <p:nvPr/>
          </p:nvSpPr>
          <p:spPr bwMode="auto">
            <a:xfrm>
              <a:off x="4080" y="35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6239" name="Text Box 52"/>
            <p:cNvSpPr txBox="1">
              <a:spLocks noChangeArrowheads="1"/>
            </p:cNvSpPr>
            <p:nvPr/>
          </p:nvSpPr>
          <p:spPr bwMode="auto">
            <a:xfrm>
              <a:off x="4224" y="254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6240" name="Text Box 53"/>
            <p:cNvSpPr txBox="1">
              <a:spLocks noChangeArrowheads="1"/>
            </p:cNvSpPr>
            <p:nvPr/>
          </p:nvSpPr>
          <p:spPr bwMode="auto">
            <a:xfrm>
              <a:off x="4464" y="254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</a:p>
          </p:txBody>
        </p:sp>
        <p:sp>
          <p:nvSpPr>
            <p:cNvPr id="6241" name="Text Box 54"/>
            <p:cNvSpPr txBox="1">
              <a:spLocks noChangeArrowheads="1"/>
            </p:cNvSpPr>
            <p:nvPr/>
          </p:nvSpPr>
          <p:spPr bwMode="auto">
            <a:xfrm>
              <a:off x="4656" y="35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E</a:t>
              </a:r>
            </a:p>
          </p:txBody>
        </p:sp>
        <p:sp>
          <p:nvSpPr>
            <p:cNvPr id="6242" name="Text Box 55"/>
            <p:cNvSpPr txBox="1">
              <a:spLocks noChangeArrowheads="1"/>
            </p:cNvSpPr>
            <p:nvPr/>
          </p:nvSpPr>
          <p:spPr bwMode="auto">
            <a:xfrm>
              <a:off x="5136" y="35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F</a:t>
              </a:r>
            </a:p>
          </p:txBody>
        </p:sp>
      </p:grpSp>
      <p:sp>
        <p:nvSpPr>
          <p:cNvPr id="6150" name="Rectangle 56"/>
          <p:cNvSpPr>
            <a:spLocks noChangeArrowheads="1"/>
          </p:cNvSpPr>
          <p:nvPr/>
        </p:nvSpPr>
        <p:spPr bwMode="auto">
          <a:xfrm>
            <a:off x="1074068" y="382012"/>
            <a:ext cx="767897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电压传输特性和电流传输特性</a:t>
            </a:r>
          </a:p>
        </p:txBody>
      </p:sp>
      <p:grpSp>
        <p:nvGrpSpPr>
          <p:cNvPr id="386105" name="Group 57"/>
          <p:cNvGrpSpPr/>
          <p:nvPr/>
        </p:nvGrpSpPr>
        <p:grpSpPr bwMode="auto">
          <a:xfrm>
            <a:off x="7339013" y="1682750"/>
            <a:ext cx="2566270" cy="2819400"/>
            <a:chOff x="2160" y="2208"/>
            <a:chExt cx="1751" cy="1776"/>
          </a:xfrm>
        </p:grpSpPr>
        <p:grpSp>
          <p:nvGrpSpPr>
            <p:cNvPr id="6173" name="Group 58"/>
            <p:cNvGrpSpPr/>
            <p:nvPr/>
          </p:nvGrpSpPr>
          <p:grpSpPr bwMode="auto">
            <a:xfrm>
              <a:off x="2160" y="2208"/>
              <a:ext cx="1751" cy="1728"/>
              <a:chOff x="144" y="1680"/>
              <a:chExt cx="2352" cy="2112"/>
            </a:xfrm>
          </p:grpSpPr>
          <p:sp>
            <p:nvSpPr>
              <p:cNvPr id="6175" name="Line 59"/>
              <p:cNvSpPr>
                <a:spLocks noChangeShapeType="1"/>
              </p:cNvSpPr>
              <p:nvPr/>
            </p:nvSpPr>
            <p:spPr bwMode="auto">
              <a:xfrm flipV="1">
                <a:off x="1104" y="225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6" name="Line 60"/>
              <p:cNvSpPr>
                <a:spLocks noChangeShapeType="1"/>
              </p:cNvSpPr>
              <p:nvPr/>
            </p:nvSpPr>
            <p:spPr bwMode="auto">
              <a:xfrm flipH="1" flipV="1">
                <a:off x="864" y="22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7" name="Line 61"/>
              <p:cNvSpPr>
                <a:spLocks noChangeShapeType="1"/>
              </p:cNvSpPr>
              <p:nvPr/>
            </p:nvSpPr>
            <p:spPr bwMode="auto">
              <a:xfrm flipV="1">
                <a:off x="1248" y="254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8" name="Line 62"/>
              <p:cNvSpPr>
                <a:spLocks noChangeShapeType="1"/>
              </p:cNvSpPr>
              <p:nvPr/>
            </p:nvSpPr>
            <p:spPr bwMode="auto">
              <a:xfrm flipH="1" flipV="1">
                <a:off x="1248" y="240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9" name="Line 63"/>
              <p:cNvSpPr>
                <a:spLocks noChangeShapeType="1"/>
              </p:cNvSpPr>
              <p:nvPr/>
            </p:nvSpPr>
            <p:spPr bwMode="auto">
              <a:xfrm flipV="1">
                <a:off x="1248" y="22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0" name="Line 64"/>
              <p:cNvSpPr>
                <a:spLocks noChangeShapeType="1"/>
              </p:cNvSpPr>
              <p:nvPr/>
            </p:nvSpPr>
            <p:spPr bwMode="auto">
              <a:xfrm>
                <a:off x="1488" y="254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1" name="Line 65"/>
              <p:cNvSpPr>
                <a:spLocks noChangeShapeType="1"/>
              </p:cNvSpPr>
              <p:nvPr/>
            </p:nvSpPr>
            <p:spPr bwMode="auto">
              <a:xfrm>
                <a:off x="1488" y="192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2" name="Line 66"/>
              <p:cNvSpPr>
                <a:spLocks noChangeShapeType="1"/>
              </p:cNvSpPr>
              <p:nvPr/>
            </p:nvSpPr>
            <p:spPr bwMode="auto">
              <a:xfrm flipV="1">
                <a:off x="1488" y="211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3" name="Line 67"/>
              <p:cNvSpPr>
                <a:spLocks noChangeShapeType="1"/>
              </p:cNvSpPr>
              <p:nvPr/>
            </p:nvSpPr>
            <p:spPr bwMode="auto">
              <a:xfrm>
                <a:off x="1680" y="211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4" name="Oval 68"/>
              <p:cNvSpPr>
                <a:spLocks noChangeArrowheads="1"/>
              </p:cNvSpPr>
              <p:nvPr/>
            </p:nvSpPr>
            <p:spPr bwMode="auto">
              <a:xfrm flipV="1">
                <a:off x="1464" y="209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85" name="Line 69"/>
              <p:cNvSpPr>
                <a:spLocks noChangeShapeType="1"/>
              </p:cNvSpPr>
              <p:nvPr/>
            </p:nvSpPr>
            <p:spPr bwMode="auto">
              <a:xfrm>
                <a:off x="1104" y="292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6" name="Line 70"/>
              <p:cNvSpPr>
                <a:spLocks noChangeShapeType="1"/>
              </p:cNvSpPr>
              <p:nvPr/>
            </p:nvSpPr>
            <p:spPr bwMode="auto">
              <a:xfrm flipH="1">
                <a:off x="864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7" name="Line 71"/>
              <p:cNvSpPr>
                <a:spLocks noChangeShapeType="1"/>
              </p:cNvSpPr>
              <p:nvPr/>
            </p:nvSpPr>
            <p:spPr bwMode="auto">
              <a:xfrm>
                <a:off x="1248" y="292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8" name="Line 72"/>
              <p:cNvSpPr>
                <a:spLocks noChangeShapeType="1"/>
              </p:cNvSpPr>
              <p:nvPr/>
            </p:nvSpPr>
            <p:spPr bwMode="auto">
              <a:xfrm>
                <a:off x="1248" y="307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9" name="Line 73"/>
              <p:cNvSpPr>
                <a:spLocks noChangeShapeType="1"/>
              </p:cNvSpPr>
              <p:nvPr/>
            </p:nvSpPr>
            <p:spPr bwMode="auto">
              <a:xfrm>
                <a:off x="124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0" name="Line 74"/>
              <p:cNvSpPr>
                <a:spLocks noChangeShapeType="1"/>
              </p:cNvSpPr>
              <p:nvPr/>
            </p:nvSpPr>
            <p:spPr bwMode="auto">
              <a:xfrm flipV="1">
                <a:off x="1488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1" name="Line 75"/>
              <p:cNvSpPr>
                <a:spLocks noChangeShapeType="1"/>
              </p:cNvSpPr>
              <p:nvPr/>
            </p:nvSpPr>
            <p:spPr bwMode="auto">
              <a:xfrm>
                <a:off x="1488" y="33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2" name="Line 76"/>
              <p:cNvSpPr>
                <a:spLocks noChangeShapeType="1"/>
              </p:cNvSpPr>
              <p:nvPr/>
            </p:nvSpPr>
            <p:spPr bwMode="auto">
              <a:xfrm flipV="1">
                <a:off x="1680" y="307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3" name="Oval 77"/>
              <p:cNvSpPr>
                <a:spLocks noChangeArrowheads="1"/>
              </p:cNvSpPr>
              <p:nvPr/>
            </p:nvSpPr>
            <p:spPr bwMode="auto">
              <a:xfrm>
                <a:off x="1464" y="3333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94" name="Line 78"/>
              <p:cNvSpPr>
                <a:spLocks noChangeShapeType="1"/>
              </p:cNvSpPr>
              <p:nvPr/>
            </p:nvSpPr>
            <p:spPr bwMode="auto">
              <a:xfrm>
                <a:off x="864" y="2256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5" name="Oval 79"/>
              <p:cNvSpPr>
                <a:spLocks noChangeArrowheads="1"/>
              </p:cNvSpPr>
              <p:nvPr/>
            </p:nvSpPr>
            <p:spPr bwMode="auto">
              <a:xfrm>
                <a:off x="840" y="2736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96" name="Line 80"/>
              <p:cNvSpPr>
                <a:spLocks noChangeShapeType="1"/>
              </p:cNvSpPr>
              <p:nvPr/>
            </p:nvSpPr>
            <p:spPr bwMode="auto">
              <a:xfrm flipH="1">
                <a:off x="476" y="2760"/>
                <a:ext cx="3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7" name="Oval 81"/>
              <p:cNvSpPr>
                <a:spLocks noChangeArrowheads="1"/>
              </p:cNvSpPr>
              <p:nvPr/>
            </p:nvSpPr>
            <p:spPr bwMode="auto">
              <a:xfrm>
                <a:off x="1462" y="187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98" name="Oval 82"/>
              <p:cNvSpPr>
                <a:spLocks noChangeArrowheads="1"/>
              </p:cNvSpPr>
              <p:nvPr/>
            </p:nvSpPr>
            <p:spPr bwMode="auto">
              <a:xfrm>
                <a:off x="1462" y="355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99" name="Oval 83"/>
              <p:cNvSpPr>
                <a:spLocks noChangeArrowheads="1"/>
              </p:cNvSpPr>
              <p:nvPr/>
            </p:nvSpPr>
            <p:spPr bwMode="auto">
              <a:xfrm>
                <a:off x="432" y="273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200" name="Text Box 84"/>
              <p:cNvSpPr txBox="1">
                <a:spLocks noChangeArrowheads="1"/>
              </p:cNvSpPr>
              <p:nvPr/>
            </p:nvSpPr>
            <p:spPr bwMode="auto">
              <a:xfrm>
                <a:off x="912" y="1920"/>
                <a:ext cx="384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16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sz="16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01" name="Text Box 85"/>
              <p:cNvSpPr txBox="1">
                <a:spLocks noChangeArrowheads="1"/>
              </p:cNvSpPr>
              <p:nvPr/>
            </p:nvSpPr>
            <p:spPr bwMode="auto">
              <a:xfrm>
                <a:off x="912" y="3216"/>
                <a:ext cx="384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16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endParaRPr lang="en-US" altLang="zh-CN" sz="16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02" name="Oval 86"/>
              <p:cNvSpPr>
                <a:spLocks noChangeArrowheads="1"/>
              </p:cNvSpPr>
              <p:nvPr/>
            </p:nvSpPr>
            <p:spPr bwMode="auto">
              <a:xfrm flipH="1">
                <a:off x="1462" y="2736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203" name="Line 87"/>
              <p:cNvSpPr>
                <a:spLocks noChangeShapeType="1"/>
              </p:cNvSpPr>
              <p:nvPr/>
            </p:nvSpPr>
            <p:spPr bwMode="auto">
              <a:xfrm>
                <a:off x="1508" y="2760"/>
                <a:ext cx="3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4" name="Oval 88"/>
              <p:cNvSpPr>
                <a:spLocks noChangeArrowheads="1"/>
              </p:cNvSpPr>
              <p:nvPr/>
            </p:nvSpPr>
            <p:spPr bwMode="auto">
              <a:xfrm flipH="1">
                <a:off x="1895" y="273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205" name="Line 89"/>
              <p:cNvSpPr>
                <a:spLocks noChangeShapeType="1"/>
              </p:cNvSpPr>
              <p:nvPr/>
            </p:nvSpPr>
            <p:spPr bwMode="auto">
              <a:xfrm>
                <a:off x="1488" y="360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6" name="Line 90"/>
              <p:cNvSpPr>
                <a:spLocks noChangeShapeType="1"/>
              </p:cNvSpPr>
              <p:nvPr/>
            </p:nvSpPr>
            <p:spPr bwMode="auto">
              <a:xfrm>
                <a:off x="1392" y="379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7" name="Text Box 91"/>
              <p:cNvSpPr txBox="1">
                <a:spLocks noChangeArrowheads="1"/>
              </p:cNvSpPr>
              <p:nvPr/>
            </p:nvSpPr>
            <p:spPr bwMode="auto">
              <a:xfrm>
                <a:off x="2016" y="2592"/>
                <a:ext cx="48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6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endParaRPr lang="en-US" altLang="zh-CN" sz="16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08" name="Text Box 92"/>
              <p:cNvSpPr txBox="1">
                <a:spLocks noChangeArrowheads="1"/>
              </p:cNvSpPr>
              <p:nvPr/>
            </p:nvSpPr>
            <p:spPr bwMode="auto">
              <a:xfrm>
                <a:off x="144" y="2592"/>
                <a:ext cx="384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endParaRPr lang="en-US" altLang="zh-CN" sz="18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09" name="Text Box 93"/>
              <p:cNvSpPr txBox="1">
                <a:spLocks noChangeArrowheads="1"/>
              </p:cNvSpPr>
              <p:nvPr/>
            </p:nvSpPr>
            <p:spPr bwMode="auto">
              <a:xfrm>
                <a:off x="1488" y="1680"/>
                <a:ext cx="480" cy="4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6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endParaRPr lang="en-US" altLang="zh-CN" sz="16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10" name="Line 94"/>
              <p:cNvSpPr>
                <a:spLocks noChangeShapeType="1"/>
              </p:cNvSpPr>
              <p:nvPr/>
            </p:nvSpPr>
            <p:spPr bwMode="auto">
              <a:xfrm>
                <a:off x="1776" y="2208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11" name="Text Box 95"/>
              <p:cNvSpPr txBox="1">
                <a:spLocks noChangeArrowheads="1"/>
              </p:cNvSpPr>
              <p:nvPr/>
            </p:nvSpPr>
            <p:spPr bwMode="auto">
              <a:xfrm>
                <a:off x="1824" y="2160"/>
                <a:ext cx="384" cy="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r>
                  <a:rPr lang="en-US" altLang="zh-CN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</a:t>
                </a:r>
                <a:endParaRPr lang="en-US" altLang="zh-CN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12" name="Line 96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3" name="Line 97"/>
              <p:cNvSpPr>
                <a:spLocks noChangeShapeType="1"/>
              </p:cNvSpPr>
              <p:nvPr/>
            </p:nvSpPr>
            <p:spPr bwMode="auto">
              <a:xfrm>
                <a:off x="1248" y="2352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4" name="Line 98"/>
              <p:cNvSpPr>
                <a:spLocks noChangeShapeType="1"/>
              </p:cNvSpPr>
              <p:nvPr/>
            </p:nvSpPr>
            <p:spPr bwMode="auto">
              <a:xfrm>
                <a:off x="1248" y="2496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5" name="Line 99"/>
              <p:cNvSpPr>
                <a:spLocks noChangeShapeType="1"/>
              </p:cNvSpPr>
              <p:nvPr/>
            </p:nvSpPr>
            <p:spPr bwMode="auto">
              <a:xfrm flipH="1" flipV="1">
                <a:off x="1248" y="240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16" name="Line 100"/>
              <p:cNvSpPr>
                <a:spLocks noChangeShapeType="1"/>
              </p:cNvSpPr>
              <p:nvPr/>
            </p:nvSpPr>
            <p:spPr bwMode="auto">
              <a:xfrm>
                <a:off x="1248" y="2880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7" name="Line 101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8" name="Line 102"/>
              <p:cNvSpPr>
                <a:spLocks noChangeShapeType="1"/>
              </p:cNvSpPr>
              <p:nvPr/>
            </p:nvSpPr>
            <p:spPr bwMode="auto">
              <a:xfrm>
                <a:off x="1248" y="3168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9" name="Text Box 103"/>
              <p:cNvSpPr txBox="1">
                <a:spLocks noChangeArrowheads="1"/>
              </p:cNvSpPr>
              <p:nvPr/>
            </p:nvSpPr>
            <p:spPr bwMode="auto">
              <a:xfrm>
                <a:off x="1537" y="3456"/>
                <a:ext cx="479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SS</a:t>
                </a:r>
                <a:endParaRPr lang="en-US" altLang="zh-CN" sz="18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sp>
          <p:nvSpPr>
            <p:cNvPr id="6174" name="Rectangle 104"/>
            <p:cNvSpPr>
              <a:spLocks noChangeArrowheads="1"/>
            </p:cNvSpPr>
            <p:nvPr/>
          </p:nvSpPr>
          <p:spPr bwMode="auto">
            <a:xfrm>
              <a:off x="2256" y="2256"/>
              <a:ext cx="1584" cy="1728"/>
            </a:xfrm>
            <a:prstGeom prst="rect">
              <a:avLst/>
            </a:prstGeom>
            <a:noFill/>
            <a:ln w="15875">
              <a:solidFill>
                <a:schemeClr val="accent2"/>
              </a:solidFill>
              <a:prstDash val="lg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386153" name="Group 105"/>
          <p:cNvGrpSpPr/>
          <p:nvPr/>
        </p:nvGrpSpPr>
        <p:grpSpPr bwMode="auto">
          <a:xfrm>
            <a:off x="4800600" y="2133600"/>
            <a:ext cx="2952750" cy="1295400"/>
            <a:chOff x="2064" y="1344"/>
            <a:chExt cx="1860" cy="816"/>
          </a:xfrm>
        </p:grpSpPr>
        <p:sp>
          <p:nvSpPr>
            <p:cNvPr id="6170" name="AutoShape 106"/>
            <p:cNvSpPr>
              <a:spLocks noChangeArrowheads="1"/>
            </p:cNvSpPr>
            <p:nvPr/>
          </p:nvSpPr>
          <p:spPr bwMode="auto">
            <a:xfrm>
              <a:off x="2109" y="1344"/>
              <a:ext cx="1769" cy="816"/>
            </a:xfrm>
            <a:prstGeom prst="wedgeRoundRectCallout">
              <a:avLst>
                <a:gd name="adj1" fmla="val -112690"/>
                <a:gd name="adj2" fmla="val -64218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71" name="AutoShape 107"/>
            <p:cNvSpPr>
              <a:spLocks noChangeArrowheads="1"/>
            </p:cNvSpPr>
            <p:nvPr/>
          </p:nvSpPr>
          <p:spPr bwMode="auto">
            <a:xfrm>
              <a:off x="2109" y="1344"/>
              <a:ext cx="1769" cy="816"/>
            </a:xfrm>
            <a:prstGeom prst="wedgeRoundRectCallout">
              <a:avLst>
                <a:gd name="adj1" fmla="val -114162"/>
                <a:gd name="adj2" fmla="val 265440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72" name="Rectangle 108"/>
            <p:cNvSpPr>
              <a:spLocks noChangeArrowheads="1"/>
            </p:cNvSpPr>
            <p:nvPr/>
          </p:nvSpPr>
          <p:spPr bwMode="auto">
            <a:xfrm>
              <a:off x="2064" y="1480"/>
              <a:ext cx="1860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</a:t>
              </a:r>
              <a:r>
                <a:rPr lang="zh-CN" altLang="en-US">
                  <a:latin typeface="Times New Roman" panose="02020603050405020304" pitchFamily="18" charset="0"/>
                </a:rPr>
                <a:t>截止、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>
                  <a:latin typeface="Times New Roman" panose="02020603050405020304" pitchFamily="18" charset="0"/>
                </a:rPr>
                <a:t>非饱和；所以 </a:t>
              </a:r>
              <a:r>
                <a:rPr lang="en-US" altLang="zh-CN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D</a:t>
              </a:r>
              <a:r>
                <a:rPr lang="en-US" altLang="zh-CN">
                  <a:latin typeface="Times New Roman" panose="02020603050405020304" pitchFamily="18" charset="0"/>
                </a:rPr>
                <a:t>=0</a:t>
              </a:r>
            </a:p>
          </p:txBody>
        </p:sp>
      </p:grpSp>
      <p:sp>
        <p:nvSpPr>
          <p:cNvPr id="386157" name="Rectangle 109"/>
          <p:cNvSpPr>
            <a:spLocks noChangeArrowheads="1"/>
          </p:cNvSpPr>
          <p:nvPr/>
        </p:nvSpPr>
        <p:spPr bwMode="auto">
          <a:xfrm>
            <a:off x="2784476" y="3140075"/>
            <a:ext cx="31654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zh-CN" altLang="en-US" sz="1800" b="1"/>
          </a:p>
        </p:txBody>
      </p:sp>
      <p:grpSp>
        <p:nvGrpSpPr>
          <p:cNvPr id="386158" name="Group 110"/>
          <p:cNvGrpSpPr/>
          <p:nvPr/>
        </p:nvGrpSpPr>
        <p:grpSpPr bwMode="auto">
          <a:xfrm>
            <a:off x="4727576" y="2852738"/>
            <a:ext cx="3311525" cy="1295400"/>
            <a:chOff x="2019" y="1797"/>
            <a:chExt cx="2086" cy="816"/>
          </a:xfrm>
        </p:grpSpPr>
        <p:sp>
          <p:nvSpPr>
            <p:cNvPr id="6167" name="AutoShape 111"/>
            <p:cNvSpPr>
              <a:spLocks noChangeArrowheads="1"/>
            </p:cNvSpPr>
            <p:nvPr/>
          </p:nvSpPr>
          <p:spPr bwMode="auto">
            <a:xfrm>
              <a:off x="2336" y="1797"/>
              <a:ext cx="1769" cy="816"/>
            </a:xfrm>
            <a:prstGeom prst="wedgeRoundRectCallout">
              <a:avLst>
                <a:gd name="adj1" fmla="val -106301"/>
                <a:gd name="adj2" fmla="val -121815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8" name="AutoShape 112"/>
            <p:cNvSpPr>
              <a:spLocks noChangeArrowheads="1"/>
            </p:cNvSpPr>
            <p:nvPr/>
          </p:nvSpPr>
          <p:spPr bwMode="auto">
            <a:xfrm>
              <a:off x="2064" y="1797"/>
              <a:ext cx="1769" cy="816"/>
            </a:xfrm>
            <a:prstGeom prst="wedgeRoundRectCallout">
              <a:avLst>
                <a:gd name="adj1" fmla="val -94093"/>
                <a:gd name="adj2" fmla="val 164704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9" name="Rectangle 113"/>
            <p:cNvSpPr>
              <a:spLocks noChangeArrowheads="1"/>
            </p:cNvSpPr>
            <p:nvPr/>
          </p:nvSpPr>
          <p:spPr bwMode="auto">
            <a:xfrm>
              <a:off x="2019" y="1842"/>
              <a:ext cx="1860" cy="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</a:t>
              </a:r>
              <a:r>
                <a:rPr lang="zh-CN" altLang="en-US">
                  <a:latin typeface="Times New Roman" panose="02020603050405020304" pitchFamily="18" charset="0"/>
                </a:rPr>
                <a:t>饱和、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>
                  <a:latin typeface="Times New Roman" panose="02020603050405020304" pitchFamily="18" charset="0"/>
                </a:rPr>
                <a:t>非饱和； 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 </a:t>
              </a:r>
              <a:r>
                <a:rPr lang="zh-CN" altLang="en-US">
                  <a:latin typeface="Times New Roman" panose="02020603050405020304" pitchFamily="18" charset="0"/>
                </a:rPr>
                <a:t>、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>
                  <a:latin typeface="Times New Roman" panose="02020603050405020304" pitchFamily="18" charset="0"/>
                </a:rPr>
                <a:t>均导通，所以产生 </a:t>
              </a:r>
              <a:r>
                <a:rPr lang="en-US" altLang="zh-CN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D</a:t>
              </a:r>
              <a:r>
                <a:rPr lang="zh-CN" altLang="en-US">
                  <a:latin typeface="Times New Roman" panose="02020603050405020304" pitchFamily="18" charset="0"/>
                </a:rPr>
                <a:t>电流。</a:t>
              </a:r>
            </a:p>
          </p:txBody>
        </p:sp>
      </p:grpSp>
      <p:grpSp>
        <p:nvGrpSpPr>
          <p:cNvPr id="386162" name="Group 114"/>
          <p:cNvGrpSpPr/>
          <p:nvPr/>
        </p:nvGrpSpPr>
        <p:grpSpPr bwMode="auto">
          <a:xfrm>
            <a:off x="5232401" y="2133600"/>
            <a:ext cx="2663825" cy="1728788"/>
            <a:chOff x="2336" y="1344"/>
            <a:chExt cx="1678" cy="1089"/>
          </a:xfrm>
        </p:grpSpPr>
        <p:sp>
          <p:nvSpPr>
            <p:cNvPr id="6164" name="AutoShape 115"/>
            <p:cNvSpPr>
              <a:spLocks noChangeArrowheads="1"/>
            </p:cNvSpPr>
            <p:nvPr/>
          </p:nvSpPr>
          <p:spPr bwMode="auto">
            <a:xfrm>
              <a:off x="2336" y="1344"/>
              <a:ext cx="1633" cy="1089"/>
            </a:xfrm>
            <a:prstGeom prst="wedgeRoundRectCallout">
              <a:avLst>
                <a:gd name="adj1" fmla="val -106769"/>
                <a:gd name="adj2" fmla="val -38245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5" name="AutoShape 116"/>
            <p:cNvSpPr>
              <a:spLocks noChangeArrowheads="1"/>
            </p:cNvSpPr>
            <p:nvPr/>
          </p:nvSpPr>
          <p:spPr bwMode="auto">
            <a:xfrm>
              <a:off x="2336" y="1344"/>
              <a:ext cx="1633" cy="1089"/>
            </a:xfrm>
            <a:prstGeom prst="wedgeRoundRectCallout">
              <a:avLst>
                <a:gd name="adj1" fmla="val -110870"/>
                <a:gd name="adj2" fmla="val 102616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6" name="Rectangle 117"/>
            <p:cNvSpPr>
              <a:spLocks noChangeArrowheads="1"/>
            </p:cNvSpPr>
            <p:nvPr/>
          </p:nvSpPr>
          <p:spPr bwMode="auto">
            <a:xfrm>
              <a:off x="2426" y="1389"/>
              <a:ext cx="1588" cy="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</a:t>
              </a:r>
              <a:r>
                <a:rPr lang="zh-CN" altLang="en-US">
                  <a:latin typeface="Times New Roman" panose="02020603050405020304" pitchFamily="18" charset="0"/>
                </a:rPr>
                <a:t>、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>
                  <a:latin typeface="Times New Roman" panose="02020603050405020304" pitchFamily="18" charset="0"/>
                </a:rPr>
                <a:t>均饱和导通； 此时非门为反向放大器，产生较大</a:t>
              </a:r>
              <a:r>
                <a:rPr lang="en-US" altLang="zh-CN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D</a:t>
              </a:r>
              <a:r>
                <a:rPr lang="zh-CN" altLang="en-US">
                  <a:latin typeface="Times New Roman" panose="02020603050405020304" pitchFamily="18" charset="0"/>
                </a:rPr>
                <a:t>电流。</a:t>
              </a:r>
            </a:p>
          </p:txBody>
        </p:sp>
      </p:grpSp>
      <p:grpSp>
        <p:nvGrpSpPr>
          <p:cNvPr id="386166" name="Group 118"/>
          <p:cNvGrpSpPr/>
          <p:nvPr/>
        </p:nvGrpSpPr>
        <p:grpSpPr bwMode="auto">
          <a:xfrm>
            <a:off x="4799014" y="2852738"/>
            <a:ext cx="3240087" cy="1295400"/>
            <a:chOff x="2063" y="1797"/>
            <a:chExt cx="2041" cy="816"/>
          </a:xfrm>
        </p:grpSpPr>
        <p:sp>
          <p:nvSpPr>
            <p:cNvPr id="6161" name="AutoShape 119"/>
            <p:cNvSpPr>
              <a:spLocks noChangeArrowheads="1"/>
            </p:cNvSpPr>
            <p:nvPr/>
          </p:nvSpPr>
          <p:spPr bwMode="auto">
            <a:xfrm>
              <a:off x="2335" y="1797"/>
              <a:ext cx="1769" cy="816"/>
            </a:xfrm>
            <a:prstGeom prst="wedgeRoundRectCallout">
              <a:avLst>
                <a:gd name="adj1" fmla="val -99519"/>
                <a:gd name="adj2" fmla="val -16421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2" name="AutoShape 120"/>
            <p:cNvSpPr>
              <a:spLocks noChangeArrowheads="1"/>
            </p:cNvSpPr>
            <p:nvPr/>
          </p:nvSpPr>
          <p:spPr bwMode="auto">
            <a:xfrm>
              <a:off x="2063" y="1797"/>
              <a:ext cx="1769" cy="816"/>
            </a:xfrm>
            <a:prstGeom prst="wedgeRoundRectCallout">
              <a:avLst>
                <a:gd name="adj1" fmla="val -84880"/>
                <a:gd name="adj2" fmla="val 162620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3" name="Rectangle 121"/>
            <p:cNvSpPr>
              <a:spLocks noChangeArrowheads="1"/>
            </p:cNvSpPr>
            <p:nvPr/>
          </p:nvSpPr>
          <p:spPr bwMode="auto">
            <a:xfrm>
              <a:off x="2336" y="1842"/>
              <a:ext cx="1588" cy="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</a:t>
              </a:r>
              <a:r>
                <a:rPr lang="zh-CN" altLang="en-US" dirty="0">
                  <a:latin typeface="Times New Roman" panose="02020603050405020304" pitchFamily="18" charset="0"/>
                </a:rPr>
                <a:t>非饱和导通、</a:t>
              </a:r>
            </a:p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2</a:t>
              </a:r>
              <a:r>
                <a:rPr lang="zh-CN" altLang="en-US" dirty="0">
                  <a:latin typeface="Times New Roman" panose="02020603050405020304" pitchFamily="18" charset="0"/>
                </a:rPr>
                <a:t>饱和导通。</a:t>
              </a:r>
            </a:p>
          </p:txBody>
        </p:sp>
      </p:grpSp>
      <p:grpSp>
        <p:nvGrpSpPr>
          <p:cNvPr id="386170" name="Group 122"/>
          <p:cNvGrpSpPr/>
          <p:nvPr/>
        </p:nvGrpSpPr>
        <p:grpSpPr bwMode="auto">
          <a:xfrm>
            <a:off x="4872038" y="2133600"/>
            <a:ext cx="2952750" cy="1295400"/>
            <a:chOff x="2064" y="1344"/>
            <a:chExt cx="1860" cy="816"/>
          </a:xfrm>
        </p:grpSpPr>
        <p:sp>
          <p:nvSpPr>
            <p:cNvPr id="6158" name="AutoShape 123"/>
            <p:cNvSpPr>
              <a:spLocks noChangeArrowheads="1"/>
            </p:cNvSpPr>
            <p:nvPr/>
          </p:nvSpPr>
          <p:spPr bwMode="auto">
            <a:xfrm>
              <a:off x="2109" y="1344"/>
              <a:ext cx="1769" cy="816"/>
            </a:xfrm>
            <a:prstGeom prst="wedgeRoundRectCallout">
              <a:avLst>
                <a:gd name="adj1" fmla="val -68431"/>
                <a:gd name="adj2" fmla="val 41056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9" name="AutoShape 124"/>
            <p:cNvSpPr>
              <a:spLocks noChangeArrowheads="1"/>
            </p:cNvSpPr>
            <p:nvPr/>
          </p:nvSpPr>
          <p:spPr bwMode="auto">
            <a:xfrm>
              <a:off x="2109" y="1344"/>
              <a:ext cx="1769" cy="816"/>
            </a:xfrm>
            <a:prstGeom prst="wedgeRoundRectCallout">
              <a:avLst>
                <a:gd name="adj1" fmla="val -66565"/>
                <a:gd name="adj2" fmla="val 269606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0" name="Rectangle 125"/>
            <p:cNvSpPr>
              <a:spLocks noChangeArrowheads="1"/>
            </p:cNvSpPr>
            <p:nvPr/>
          </p:nvSpPr>
          <p:spPr bwMode="auto">
            <a:xfrm>
              <a:off x="2064" y="1480"/>
              <a:ext cx="1860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非饱和</a:t>
              </a:r>
              <a:r>
                <a:rPr lang="zh-CN" altLang="en-US" dirty="0">
                  <a:latin typeface="Times New Roman" panose="02020603050405020304" pitchFamily="18" charset="0"/>
                </a:rPr>
                <a:t>、</a:t>
              </a:r>
              <a:r>
                <a:rPr lang="en-US" altLang="zh-CN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2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</a:t>
              </a:r>
              <a:r>
                <a:rPr lang="zh-CN" altLang="en-US" dirty="0">
                  <a:latin typeface="Times New Roman" panose="02020603050405020304" pitchFamily="18" charset="0"/>
                </a:rPr>
                <a:t>；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</a:t>
              </a:r>
              <a:r>
                <a:rPr lang="zh-CN" altLang="en-US" dirty="0">
                  <a:latin typeface="Times New Roman" panose="02020603050405020304" pitchFamily="18" charset="0"/>
                </a:rPr>
                <a:t> </a:t>
              </a:r>
              <a:r>
                <a:rPr lang="en-US" altLang="zh-CN" dirty="0" err="1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 dirty="0" err="1">
                  <a:latin typeface="Times New Roman" panose="02020603050405020304" pitchFamily="18" charset="0"/>
                </a:rPr>
                <a:t>D</a:t>
              </a:r>
              <a:r>
                <a:rPr lang="en-US" altLang="zh-CN" dirty="0">
                  <a:latin typeface="Times New Roman" panose="02020603050405020304" pitchFamily="18" charset="0"/>
                </a:rPr>
                <a:t>=0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6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6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6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6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6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6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6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6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0" grpId="0" autoUpdateAnimBg="0"/>
      <p:bldP spid="386079" grpId="0" autoUpdateAnimBg="0"/>
      <p:bldP spid="38615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Text Box 2"/>
          <p:cNvSpPr txBox="1">
            <a:spLocks noChangeArrowheads="1"/>
          </p:cNvSpPr>
          <p:nvPr/>
        </p:nvSpPr>
        <p:spPr bwMode="auto">
          <a:xfrm>
            <a:off x="1031444" y="352425"/>
            <a:ext cx="704575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反相器的输出特性</a:t>
            </a:r>
          </a:p>
        </p:txBody>
      </p:sp>
      <p:grpSp>
        <p:nvGrpSpPr>
          <p:cNvPr id="389123" name="Group 3"/>
          <p:cNvGrpSpPr/>
          <p:nvPr/>
        </p:nvGrpSpPr>
        <p:grpSpPr bwMode="auto">
          <a:xfrm>
            <a:off x="7177089" y="1916113"/>
            <a:ext cx="2760129" cy="3168650"/>
            <a:chOff x="3120" y="720"/>
            <a:chExt cx="1864" cy="1887"/>
          </a:xfrm>
        </p:grpSpPr>
        <p:sp>
          <p:nvSpPr>
            <p:cNvPr id="7177" name="Line 4"/>
            <p:cNvSpPr>
              <a:spLocks noChangeShapeType="1"/>
            </p:cNvSpPr>
            <p:nvPr/>
          </p:nvSpPr>
          <p:spPr bwMode="auto">
            <a:xfrm>
              <a:off x="3888" y="177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8" name="Line 5"/>
            <p:cNvSpPr>
              <a:spLocks noChangeShapeType="1"/>
            </p:cNvSpPr>
            <p:nvPr/>
          </p:nvSpPr>
          <p:spPr bwMode="auto">
            <a:xfrm flipH="1">
              <a:off x="3216" y="206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9" name="Line 6"/>
            <p:cNvSpPr>
              <a:spLocks noChangeShapeType="1"/>
            </p:cNvSpPr>
            <p:nvPr/>
          </p:nvSpPr>
          <p:spPr bwMode="auto">
            <a:xfrm>
              <a:off x="3984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0" name="Line 7"/>
            <p:cNvSpPr>
              <a:spLocks noChangeShapeType="1"/>
            </p:cNvSpPr>
            <p:nvPr/>
          </p:nvSpPr>
          <p:spPr bwMode="auto">
            <a:xfrm>
              <a:off x="3984" y="1920"/>
              <a:ext cx="3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1" name="Line 8"/>
            <p:cNvSpPr>
              <a:spLocks noChangeShapeType="1"/>
            </p:cNvSpPr>
            <p:nvPr/>
          </p:nvSpPr>
          <p:spPr bwMode="auto">
            <a:xfrm>
              <a:off x="3984" y="2057"/>
              <a:ext cx="2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2" name="Line 9"/>
            <p:cNvSpPr>
              <a:spLocks noChangeShapeType="1"/>
            </p:cNvSpPr>
            <p:nvPr/>
          </p:nvSpPr>
          <p:spPr bwMode="auto">
            <a:xfrm flipV="1">
              <a:off x="4198" y="2057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3" name="Line 10"/>
            <p:cNvSpPr>
              <a:spLocks noChangeShapeType="1"/>
            </p:cNvSpPr>
            <p:nvPr/>
          </p:nvSpPr>
          <p:spPr bwMode="auto">
            <a:xfrm>
              <a:off x="4198" y="2195"/>
              <a:ext cx="1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4" name="Line 11"/>
            <p:cNvSpPr>
              <a:spLocks noChangeShapeType="1"/>
            </p:cNvSpPr>
            <p:nvPr/>
          </p:nvSpPr>
          <p:spPr bwMode="auto">
            <a:xfrm flipV="1">
              <a:off x="4370" y="1920"/>
              <a:ext cx="0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5" name="Oval 12"/>
            <p:cNvSpPr>
              <a:spLocks noChangeArrowheads="1"/>
            </p:cNvSpPr>
            <p:nvPr/>
          </p:nvSpPr>
          <p:spPr bwMode="auto">
            <a:xfrm>
              <a:off x="4177" y="2169"/>
              <a:ext cx="42" cy="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6" name="Oval 13"/>
            <p:cNvSpPr>
              <a:spLocks noChangeArrowheads="1"/>
            </p:cNvSpPr>
            <p:nvPr/>
          </p:nvSpPr>
          <p:spPr bwMode="auto">
            <a:xfrm>
              <a:off x="4175" y="2378"/>
              <a:ext cx="43" cy="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7" name="Text Box 14"/>
            <p:cNvSpPr txBox="1">
              <a:spLocks noChangeArrowheads="1"/>
            </p:cNvSpPr>
            <p:nvPr/>
          </p:nvSpPr>
          <p:spPr bwMode="auto">
            <a:xfrm>
              <a:off x="3683" y="2057"/>
              <a:ext cx="343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188" name="Line 15"/>
            <p:cNvSpPr>
              <a:spLocks noChangeShapeType="1"/>
            </p:cNvSpPr>
            <p:nvPr/>
          </p:nvSpPr>
          <p:spPr bwMode="auto">
            <a:xfrm flipV="1">
              <a:off x="4176" y="16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9" name="Line 16"/>
            <p:cNvSpPr>
              <a:spLocks noChangeShapeType="1"/>
            </p:cNvSpPr>
            <p:nvPr/>
          </p:nvSpPr>
          <p:spPr bwMode="auto">
            <a:xfrm>
              <a:off x="4198" y="2424"/>
              <a:ext cx="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0" name="Line 17"/>
            <p:cNvSpPr>
              <a:spLocks noChangeShapeType="1"/>
            </p:cNvSpPr>
            <p:nvPr/>
          </p:nvSpPr>
          <p:spPr bwMode="auto">
            <a:xfrm>
              <a:off x="4112" y="2607"/>
              <a:ext cx="1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1" name="Line 18"/>
            <p:cNvSpPr>
              <a:spLocks noChangeShapeType="1"/>
            </p:cNvSpPr>
            <p:nvPr/>
          </p:nvSpPr>
          <p:spPr bwMode="auto">
            <a:xfrm>
              <a:off x="3984" y="1736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" name="Line 19"/>
            <p:cNvSpPr>
              <a:spLocks noChangeShapeType="1"/>
            </p:cNvSpPr>
            <p:nvPr/>
          </p:nvSpPr>
          <p:spPr bwMode="auto">
            <a:xfrm>
              <a:off x="3984" y="1874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3" name="Line 20"/>
            <p:cNvSpPr>
              <a:spLocks noChangeShapeType="1"/>
            </p:cNvSpPr>
            <p:nvPr/>
          </p:nvSpPr>
          <p:spPr bwMode="auto">
            <a:xfrm>
              <a:off x="3984" y="2011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4" name="Text Box 21"/>
            <p:cNvSpPr txBox="1">
              <a:spLocks noChangeArrowheads="1"/>
            </p:cNvSpPr>
            <p:nvPr/>
          </p:nvSpPr>
          <p:spPr bwMode="auto">
            <a:xfrm>
              <a:off x="4241" y="2286"/>
              <a:ext cx="429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SS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195" name="Rectangle 22"/>
            <p:cNvSpPr>
              <a:spLocks noChangeArrowheads="1"/>
            </p:cNvSpPr>
            <p:nvPr/>
          </p:nvSpPr>
          <p:spPr bwMode="auto">
            <a:xfrm>
              <a:off x="3120" y="1824"/>
              <a:ext cx="776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IH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=V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</a:p>
          </p:txBody>
        </p:sp>
        <p:sp>
          <p:nvSpPr>
            <p:cNvPr id="7196" name="Line 23"/>
            <p:cNvSpPr>
              <a:spLocks noChangeShapeType="1"/>
            </p:cNvSpPr>
            <p:nvPr/>
          </p:nvSpPr>
          <p:spPr bwMode="auto">
            <a:xfrm flipV="1">
              <a:off x="4176" y="16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Line 24"/>
            <p:cNvSpPr>
              <a:spLocks noChangeShapeType="1"/>
            </p:cNvSpPr>
            <p:nvPr/>
          </p:nvSpPr>
          <p:spPr bwMode="auto">
            <a:xfrm flipV="1">
              <a:off x="4608" y="1392"/>
              <a:ext cx="0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" name="Rectangle 25"/>
            <p:cNvSpPr>
              <a:spLocks noChangeArrowheads="1"/>
            </p:cNvSpPr>
            <p:nvPr/>
          </p:nvSpPr>
          <p:spPr bwMode="auto">
            <a:xfrm>
              <a:off x="4560" y="1104"/>
              <a:ext cx="96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9" name="Line 26"/>
            <p:cNvSpPr>
              <a:spLocks noChangeShapeType="1"/>
            </p:cNvSpPr>
            <p:nvPr/>
          </p:nvSpPr>
          <p:spPr bwMode="auto">
            <a:xfrm flipV="1">
              <a:off x="4608" y="816"/>
              <a:ext cx="0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" name="Rectangle 27"/>
            <p:cNvSpPr>
              <a:spLocks noChangeArrowheads="1"/>
            </p:cNvSpPr>
            <p:nvPr/>
          </p:nvSpPr>
          <p:spPr bwMode="auto">
            <a:xfrm>
              <a:off x="4560" y="720"/>
              <a:ext cx="41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</a:p>
          </p:txBody>
        </p:sp>
        <p:sp>
          <p:nvSpPr>
            <p:cNvPr id="7201" name="Rectangle 28"/>
            <p:cNvSpPr>
              <a:spLocks noChangeArrowheads="1"/>
            </p:cNvSpPr>
            <p:nvPr/>
          </p:nvSpPr>
          <p:spPr bwMode="auto">
            <a:xfrm>
              <a:off x="4657" y="1104"/>
              <a:ext cx="32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</a:p>
          </p:txBody>
        </p:sp>
        <p:sp>
          <p:nvSpPr>
            <p:cNvPr id="7202" name="Rectangle 29"/>
            <p:cNvSpPr>
              <a:spLocks noChangeArrowheads="1"/>
            </p:cNvSpPr>
            <p:nvPr/>
          </p:nvSpPr>
          <p:spPr bwMode="auto">
            <a:xfrm>
              <a:off x="4464" y="1615"/>
              <a:ext cx="414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OL</a:t>
              </a:r>
            </a:p>
          </p:txBody>
        </p:sp>
        <p:sp>
          <p:nvSpPr>
            <p:cNvPr id="7203" name="Line 30"/>
            <p:cNvSpPr>
              <a:spLocks noChangeShapeType="1"/>
            </p:cNvSpPr>
            <p:nvPr/>
          </p:nvSpPr>
          <p:spPr bwMode="auto">
            <a:xfrm flipH="1">
              <a:off x="4224" y="1584"/>
              <a:ext cx="24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" name="Text Box 31"/>
            <p:cNvSpPr txBox="1">
              <a:spLocks noChangeArrowheads="1"/>
            </p:cNvSpPr>
            <p:nvPr/>
          </p:nvSpPr>
          <p:spPr bwMode="auto">
            <a:xfrm>
              <a:off x="4176" y="1296"/>
              <a:ext cx="528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205" name="Line 32"/>
            <p:cNvSpPr>
              <a:spLocks noChangeShapeType="1"/>
            </p:cNvSpPr>
            <p:nvPr/>
          </p:nvSpPr>
          <p:spPr bwMode="auto">
            <a:xfrm>
              <a:off x="4512" y="1200"/>
              <a:ext cx="0" cy="110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153" name="Text Box 33"/>
          <p:cNvSpPr txBox="1">
            <a:spLocks noChangeArrowheads="1"/>
          </p:cNvSpPr>
          <p:nvPr/>
        </p:nvSpPr>
        <p:spPr bwMode="auto">
          <a:xfrm>
            <a:off x="2044701" y="1724026"/>
            <a:ext cx="3527425" cy="5191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输出低电平</a:t>
            </a:r>
          </a:p>
        </p:txBody>
      </p:sp>
      <p:sp>
        <p:nvSpPr>
          <p:cNvPr id="389154" name="Rectangle 34"/>
          <p:cNvSpPr>
            <a:spLocks noChangeArrowheads="1"/>
          </p:cNvSpPr>
          <p:nvPr/>
        </p:nvSpPr>
        <p:spPr bwMode="auto">
          <a:xfrm>
            <a:off x="1992313" y="2173288"/>
            <a:ext cx="5759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低电平导通电阻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r>
              <a:rPr lang="en-US" altLang="zh-CN" sz="2800" b="1" dirty="0">
                <a:solidFill>
                  <a:srgbClr val="FF0001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800" b="1" baseline="-25000" dirty="0">
                <a:solidFill>
                  <a:srgbClr val="FF0001"/>
                </a:solidFill>
                <a:latin typeface="Times New Roman" panose="02020603050405020304" pitchFamily="18" charset="0"/>
                <a:ea typeface="仿宋_GB2312" pitchFamily="49" charset="-122"/>
              </a:rPr>
              <a:t>OL</a:t>
            </a:r>
            <a:r>
              <a:rPr lang="en-US" altLang="zh-CN" sz="2800" b="1" dirty="0">
                <a:solidFill>
                  <a:srgbClr val="FF0001"/>
                </a:solidFill>
                <a:latin typeface="Times New Roman" panose="02020603050405020304" pitchFamily="18" charset="0"/>
                <a:ea typeface="仿宋_GB2312" pitchFamily="49" charset="-122"/>
              </a:rPr>
              <a:t>≤ 1k Ω</a:t>
            </a:r>
          </a:p>
        </p:txBody>
      </p:sp>
      <p:sp>
        <p:nvSpPr>
          <p:cNvPr id="389155" name="Rectangle 35"/>
          <p:cNvSpPr>
            <a:spLocks noChangeArrowheads="1"/>
          </p:cNvSpPr>
          <p:nvPr/>
        </p:nvSpPr>
        <p:spPr bwMode="auto">
          <a:xfrm>
            <a:off x="2001839" y="2768600"/>
            <a:ext cx="51847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最大低电平输出电流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仿宋_GB2312" pitchFamily="49" charset="-122"/>
              </a:rPr>
              <a:t>OL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</a:t>
            </a: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4069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为例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389156" name="Text Box 36"/>
          <p:cNvSpPr txBox="1">
            <a:spLocks noChangeArrowheads="1"/>
          </p:cNvSpPr>
          <p:nvPr/>
        </p:nvSpPr>
        <p:spPr bwMode="auto">
          <a:xfrm>
            <a:off x="2208213" y="3573464"/>
            <a:ext cx="367506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0.36mA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 =5V  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0.9mA  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 =10V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2.4mA  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 =15V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389157" name="AutoShape 37"/>
          <p:cNvSpPr>
            <a:spLocks noChangeArrowheads="1"/>
          </p:cNvSpPr>
          <p:nvPr/>
        </p:nvSpPr>
        <p:spPr bwMode="auto">
          <a:xfrm>
            <a:off x="3575050" y="5373689"/>
            <a:ext cx="3333750" cy="936625"/>
          </a:xfrm>
          <a:prstGeom prst="wedgeRoundRectCallout">
            <a:avLst>
              <a:gd name="adj1" fmla="val -57954"/>
              <a:gd name="adj2" fmla="val -113560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电阻负载能力差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2" grpId="0" autoUpdateAnimBg="0"/>
      <p:bldP spid="389153" grpId="0" animBg="1" autoUpdateAnimBg="0"/>
      <p:bldP spid="389154" grpId="0" autoUpdateAnimBg="0"/>
      <p:bldP spid="389155" grpId="0" autoUpdateAnimBg="0"/>
      <p:bldP spid="389156" grpId="0" autoUpdateAnimBg="0"/>
      <p:bldP spid="3891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146" name="Group 2"/>
          <p:cNvGrpSpPr/>
          <p:nvPr/>
        </p:nvGrpSpPr>
        <p:grpSpPr bwMode="auto">
          <a:xfrm>
            <a:off x="7200901" y="1047751"/>
            <a:ext cx="3167063" cy="3382963"/>
            <a:chOff x="576" y="816"/>
            <a:chExt cx="1927" cy="1680"/>
          </a:xfrm>
        </p:grpSpPr>
        <p:sp>
          <p:nvSpPr>
            <p:cNvPr id="8207" name="Line 3"/>
            <p:cNvSpPr>
              <a:spLocks noChangeShapeType="1"/>
            </p:cNvSpPr>
            <p:nvPr/>
          </p:nvSpPr>
          <p:spPr bwMode="auto">
            <a:xfrm flipV="1">
              <a:off x="1338" y="1392"/>
              <a:ext cx="6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8" name="Line 4"/>
            <p:cNvSpPr>
              <a:spLocks noChangeShapeType="1"/>
            </p:cNvSpPr>
            <p:nvPr/>
          </p:nvSpPr>
          <p:spPr bwMode="auto">
            <a:xfrm flipH="1">
              <a:off x="672" y="139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9" name="Line 5"/>
            <p:cNvSpPr>
              <a:spLocks noChangeShapeType="1"/>
            </p:cNvSpPr>
            <p:nvPr/>
          </p:nvSpPr>
          <p:spPr bwMode="auto">
            <a:xfrm flipV="1">
              <a:off x="1467" y="1641"/>
              <a:ext cx="2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0" name="Line 6"/>
            <p:cNvSpPr>
              <a:spLocks noChangeShapeType="1"/>
            </p:cNvSpPr>
            <p:nvPr/>
          </p:nvSpPr>
          <p:spPr bwMode="auto">
            <a:xfrm flipH="1" flipV="1">
              <a:off x="1467" y="1503"/>
              <a:ext cx="3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1" name="Line 7"/>
            <p:cNvSpPr>
              <a:spLocks noChangeShapeType="1"/>
            </p:cNvSpPr>
            <p:nvPr/>
          </p:nvSpPr>
          <p:spPr bwMode="auto">
            <a:xfrm flipV="1">
              <a:off x="1467" y="1366"/>
              <a:ext cx="2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2" name="Line 8"/>
            <p:cNvSpPr>
              <a:spLocks noChangeShapeType="1"/>
            </p:cNvSpPr>
            <p:nvPr/>
          </p:nvSpPr>
          <p:spPr bwMode="auto">
            <a:xfrm flipH="1">
              <a:off x="1680" y="1641"/>
              <a:ext cx="1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3" name="Line 9"/>
            <p:cNvSpPr>
              <a:spLocks noChangeShapeType="1"/>
            </p:cNvSpPr>
            <p:nvPr/>
          </p:nvSpPr>
          <p:spPr bwMode="auto">
            <a:xfrm>
              <a:off x="1681" y="1045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" name="Line 10"/>
            <p:cNvSpPr>
              <a:spLocks noChangeShapeType="1"/>
            </p:cNvSpPr>
            <p:nvPr/>
          </p:nvSpPr>
          <p:spPr bwMode="auto">
            <a:xfrm flipV="1">
              <a:off x="1681" y="1228"/>
              <a:ext cx="1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5" name="Line 11"/>
            <p:cNvSpPr>
              <a:spLocks noChangeShapeType="1"/>
            </p:cNvSpPr>
            <p:nvPr/>
          </p:nvSpPr>
          <p:spPr bwMode="auto">
            <a:xfrm>
              <a:off x="1853" y="1228"/>
              <a:ext cx="0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6" name="Oval 12"/>
            <p:cNvSpPr>
              <a:spLocks noChangeArrowheads="1"/>
            </p:cNvSpPr>
            <p:nvPr/>
          </p:nvSpPr>
          <p:spPr bwMode="auto">
            <a:xfrm flipV="1">
              <a:off x="1660" y="1208"/>
              <a:ext cx="42" cy="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217" name="Oval 13"/>
            <p:cNvSpPr>
              <a:spLocks noChangeArrowheads="1"/>
            </p:cNvSpPr>
            <p:nvPr/>
          </p:nvSpPr>
          <p:spPr bwMode="auto">
            <a:xfrm>
              <a:off x="1658" y="999"/>
              <a:ext cx="43" cy="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218" name="Text Box 14"/>
            <p:cNvSpPr txBox="1">
              <a:spLocks noChangeArrowheads="1"/>
            </p:cNvSpPr>
            <p:nvPr/>
          </p:nvSpPr>
          <p:spPr bwMode="auto">
            <a:xfrm>
              <a:off x="1166" y="1045"/>
              <a:ext cx="343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219" name="Text Box 15"/>
            <p:cNvSpPr txBox="1">
              <a:spLocks noChangeArrowheads="1"/>
            </p:cNvSpPr>
            <p:nvPr/>
          </p:nvSpPr>
          <p:spPr bwMode="auto">
            <a:xfrm>
              <a:off x="1969" y="1584"/>
              <a:ext cx="534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OH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220" name="Text Box 16"/>
            <p:cNvSpPr txBox="1">
              <a:spLocks noChangeArrowheads="1"/>
            </p:cNvSpPr>
            <p:nvPr/>
          </p:nvSpPr>
          <p:spPr bwMode="auto">
            <a:xfrm>
              <a:off x="576" y="1104"/>
              <a:ext cx="623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IL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=0</a:t>
              </a:r>
            </a:p>
          </p:txBody>
        </p:sp>
        <p:sp>
          <p:nvSpPr>
            <p:cNvPr id="8221" name="Text Box 17"/>
            <p:cNvSpPr txBox="1">
              <a:spLocks noChangeArrowheads="1"/>
            </p:cNvSpPr>
            <p:nvPr/>
          </p:nvSpPr>
          <p:spPr bwMode="auto">
            <a:xfrm>
              <a:off x="1681" y="816"/>
              <a:ext cx="429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222" name="Text Box 18"/>
            <p:cNvSpPr txBox="1">
              <a:spLocks noChangeArrowheads="1"/>
            </p:cNvSpPr>
            <p:nvPr/>
          </p:nvSpPr>
          <p:spPr bwMode="auto">
            <a:xfrm>
              <a:off x="1583" y="1920"/>
              <a:ext cx="529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OH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223" name="Line 19"/>
            <p:cNvSpPr>
              <a:spLocks noChangeShapeType="1"/>
            </p:cNvSpPr>
            <p:nvPr/>
          </p:nvSpPr>
          <p:spPr bwMode="auto">
            <a:xfrm>
              <a:off x="1467" y="1320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4" name="Line 20"/>
            <p:cNvSpPr>
              <a:spLocks noChangeShapeType="1"/>
            </p:cNvSpPr>
            <p:nvPr/>
          </p:nvSpPr>
          <p:spPr bwMode="auto">
            <a:xfrm>
              <a:off x="1467" y="1457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5" name="Line 21"/>
            <p:cNvSpPr>
              <a:spLocks noChangeShapeType="1"/>
            </p:cNvSpPr>
            <p:nvPr/>
          </p:nvSpPr>
          <p:spPr bwMode="auto">
            <a:xfrm>
              <a:off x="1467" y="1595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6" name="Line 22"/>
            <p:cNvSpPr>
              <a:spLocks noChangeShapeType="1"/>
            </p:cNvSpPr>
            <p:nvPr/>
          </p:nvSpPr>
          <p:spPr bwMode="auto">
            <a:xfrm flipH="1" flipV="1">
              <a:off x="1467" y="1503"/>
              <a:ext cx="3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7" name="Line 23"/>
            <p:cNvSpPr>
              <a:spLocks noChangeShapeType="1"/>
            </p:cNvSpPr>
            <p:nvPr/>
          </p:nvSpPr>
          <p:spPr bwMode="auto">
            <a:xfrm>
              <a:off x="1680" y="1872"/>
              <a:ext cx="3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" name="Rectangle 24"/>
            <p:cNvSpPr>
              <a:spLocks noChangeArrowheads="1"/>
            </p:cNvSpPr>
            <p:nvPr/>
          </p:nvSpPr>
          <p:spPr bwMode="auto">
            <a:xfrm>
              <a:off x="2016" y="2064"/>
              <a:ext cx="96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229" name="Line 25"/>
            <p:cNvSpPr>
              <a:spLocks noChangeShapeType="1"/>
            </p:cNvSpPr>
            <p:nvPr/>
          </p:nvSpPr>
          <p:spPr bwMode="auto">
            <a:xfrm flipV="1">
              <a:off x="2064" y="1872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0" name="Line 26"/>
            <p:cNvSpPr>
              <a:spLocks noChangeShapeType="1"/>
            </p:cNvSpPr>
            <p:nvPr/>
          </p:nvSpPr>
          <p:spPr bwMode="auto">
            <a:xfrm>
              <a:off x="2064" y="235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1" name="Line 27"/>
            <p:cNvSpPr>
              <a:spLocks noChangeShapeType="1"/>
            </p:cNvSpPr>
            <p:nvPr/>
          </p:nvSpPr>
          <p:spPr bwMode="auto">
            <a:xfrm>
              <a:off x="1968" y="249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2" name="Line 28"/>
            <p:cNvSpPr>
              <a:spLocks noChangeShapeType="1"/>
            </p:cNvSpPr>
            <p:nvPr/>
          </p:nvSpPr>
          <p:spPr bwMode="auto">
            <a:xfrm flipH="1">
              <a:off x="1680" y="1920"/>
              <a:ext cx="24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3" name="Rectangle 29"/>
            <p:cNvSpPr>
              <a:spLocks noChangeArrowheads="1"/>
            </p:cNvSpPr>
            <p:nvPr/>
          </p:nvSpPr>
          <p:spPr bwMode="auto">
            <a:xfrm>
              <a:off x="2064" y="2112"/>
              <a:ext cx="295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</a:p>
          </p:txBody>
        </p:sp>
        <p:sp>
          <p:nvSpPr>
            <p:cNvPr id="8234" name="Line 30"/>
            <p:cNvSpPr>
              <a:spLocks noChangeShapeType="1"/>
            </p:cNvSpPr>
            <p:nvPr/>
          </p:nvSpPr>
          <p:spPr bwMode="auto">
            <a:xfrm>
              <a:off x="1968" y="1296"/>
              <a:ext cx="0" cy="110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0175" name="Text Box 31"/>
          <p:cNvSpPr txBox="1">
            <a:spLocks noChangeArrowheads="1"/>
          </p:cNvSpPr>
          <p:nvPr/>
        </p:nvSpPr>
        <p:spPr bwMode="auto">
          <a:xfrm>
            <a:off x="2095501" y="1636713"/>
            <a:ext cx="3960813" cy="5191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输出高电平</a:t>
            </a:r>
          </a:p>
        </p:txBody>
      </p:sp>
      <p:sp>
        <p:nvSpPr>
          <p:cNvPr id="390176" name="Rectangle 32"/>
          <p:cNvSpPr>
            <a:spLocks noChangeArrowheads="1"/>
          </p:cNvSpPr>
          <p:nvPr/>
        </p:nvSpPr>
        <p:spPr bwMode="auto">
          <a:xfrm>
            <a:off x="1906589" y="2198688"/>
            <a:ext cx="539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高电平导通电阻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OH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≤ 1k Ω</a:t>
            </a:r>
          </a:p>
        </p:txBody>
      </p:sp>
      <p:sp>
        <p:nvSpPr>
          <p:cNvPr id="390177" name="Rectangle 33"/>
          <p:cNvSpPr>
            <a:spLocks noChangeArrowheads="1"/>
          </p:cNvSpPr>
          <p:nvPr/>
        </p:nvSpPr>
        <p:spPr bwMode="auto">
          <a:xfrm>
            <a:off x="1900238" y="2652714"/>
            <a:ext cx="50403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最大高电平输出电流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OH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：    </a:t>
            </a:r>
            <a:endParaRPr lang="en-US" altLang="zh-CN" b="1" dirty="0">
              <a:latin typeface="Times New Roman" panose="02020603050405020304" pitchFamily="18" charset="0"/>
              <a:ea typeface="仿宋_GB2312" pitchFamily="49" charset="-122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  （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4069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为例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390178" name="Text Box 34"/>
          <p:cNvSpPr txBox="1">
            <a:spLocks noChangeArrowheads="1"/>
          </p:cNvSpPr>
          <p:nvPr/>
        </p:nvSpPr>
        <p:spPr bwMode="auto">
          <a:xfrm>
            <a:off x="2476500" y="3429001"/>
            <a:ext cx="27511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-0.51mA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 =5V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  <a:p>
            <a:pPr eaLnBrk="1" hangingPunct="1"/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-1.3mA  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 =10V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  <a:p>
            <a:pPr eaLnBrk="1" hangingPunct="1"/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-3.4mA  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 =15V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390179" name="Rectangle 35"/>
          <p:cNvSpPr>
            <a:spLocks noChangeArrowheads="1"/>
          </p:cNvSpPr>
          <p:nvPr/>
        </p:nvSpPr>
        <p:spPr bwMode="auto">
          <a:xfrm>
            <a:off x="1890713" y="4552950"/>
            <a:ext cx="3816350" cy="534988"/>
          </a:xfrm>
          <a:prstGeom prst="rect">
            <a:avLst/>
          </a:prstGeom>
          <a:solidFill>
            <a:srgbClr val="FFFF99"/>
          </a:solidFill>
          <a:ln w="15875">
            <a:solidFill>
              <a:srgbClr val="FFFF99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扇出系数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</p:txBody>
      </p:sp>
      <p:sp>
        <p:nvSpPr>
          <p:cNvPr id="390180" name="Text Box 36"/>
          <p:cNvSpPr txBox="1">
            <a:spLocks noChangeArrowheads="1"/>
          </p:cNvSpPr>
          <p:nvPr/>
        </p:nvSpPr>
        <p:spPr bwMode="auto">
          <a:xfrm>
            <a:off x="3241675" y="5143500"/>
            <a:ext cx="882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Times New Roman" panose="02020603050405020304" pitchFamily="18" charset="0"/>
                <a:ea typeface="仿宋_GB2312" pitchFamily="49" charset="-122"/>
              </a:rPr>
              <a:t>N&gt;50</a:t>
            </a:r>
          </a:p>
        </p:txBody>
      </p:sp>
      <p:sp>
        <p:nvSpPr>
          <p:cNvPr id="390181" name="Text Box 37"/>
          <p:cNvSpPr txBox="1">
            <a:spLocks noChangeArrowheads="1"/>
          </p:cNvSpPr>
          <p:nvPr/>
        </p:nvSpPr>
        <p:spPr bwMode="auto">
          <a:xfrm>
            <a:off x="1847850" y="5784850"/>
            <a:ext cx="7018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</a:t>
            </a:r>
            <a:r>
              <a:rPr lang="en-US" altLang="zh-CN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门（ </a:t>
            </a:r>
            <a:r>
              <a:rPr lang="en-US" altLang="zh-CN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V</a:t>
            </a:r>
            <a:r>
              <a:rPr lang="en-US" altLang="zh-CN" b="1" baseline="-25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DD </a:t>
            </a:r>
            <a:r>
              <a:rPr lang="en-US" altLang="zh-CN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=5V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）可驱动一个</a:t>
            </a:r>
            <a:r>
              <a:rPr lang="en-US" altLang="zh-CN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TTL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</a:t>
            </a:r>
          </a:p>
        </p:txBody>
      </p:sp>
      <p:grpSp>
        <p:nvGrpSpPr>
          <p:cNvPr id="390182" name="Group 38"/>
          <p:cNvGrpSpPr/>
          <p:nvPr/>
        </p:nvGrpSpPr>
        <p:grpSpPr bwMode="auto">
          <a:xfrm>
            <a:off x="4421189" y="4924426"/>
            <a:ext cx="3240087" cy="608013"/>
            <a:chOff x="3840" y="3312"/>
            <a:chExt cx="1430" cy="192"/>
          </a:xfrm>
        </p:grpSpPr>
        <p:sp>
          <p:nvSpPr>
            <p:cNvPr id="8205" name="AutoShape 39"/>
            <p:cNvSpPr>
              <a:spLocks noChangeArrowheads="1"/>
            </p:cNvSpPr>
            <p:nvPr/>
          </p:nvSpPr>
          <p:spPr bwMode="auto">
            <a:xfrm>
              <a:off x="3840" y="3408"/>
              <a:ext cx="288" cy="96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206" name="Rectangle 40"/>
            <p:cNvSpPr>
              <a:spLocks noChangeArrowheads="1"/>
            </p:cNvSpPr>
            <p:nvPr/>
          </p:nvSpPr>
          <p:spPr bwMode="auto">
            <a:xfrm>
              <a:off x="4272" y="3312"/>
              <a:ext cx="998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驱动能力强</a:t>
              </a:r>
            </a:p>
          </p:txBody>
        </p:sp>
      </p:grpSp>
      <p:sp>
        <p:nvSpPr>
          <p:cNvPr id="390185" name="AutoShape 41"/>
          <p:cNvSpPr>
            <a:spLocks noChangeArrowheads="1"/>
          </p:cNvSpPr>
          <p:nvPr/>
        </p:nvSpPr>
        <p:spPr bwMode="auto">
          <a:xfrm>
            <a:off x="5653089" y="3292476"/>
            <a:ext cx="3051175" cy="2087563"/>
          </a:xfrm>
          <a:prstGeom prst="wedgeRoundRectCallout">
            <a:avLst>
              <a:gd name="adj1" fmla="val -98389"/>
              <a:gd name="adj2" fmla="val 40569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pPr algn="just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因为，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门的输入阻抗为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∞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，但考虑到分布参数，一般取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390186" name="Text Box 42"/>
          <p:cNvSpPr txBox="1">
            <a:spLocks noChangeArrowheads="1"/>
          </p:cNvSpPr>
          <p:nvPr/>
        </p:nvSpPr>
        <p:spPr bwMode="auto">
          <a:xfrm>
            <a:off x="1229710" y="406400"/>
            <a:ext cx="683320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反相器的输出特性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0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0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0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0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0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0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0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0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0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0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75" grpId="0" animBg="1" autoUpdateAnimBg="0"/>
      <p:bldP spid="390176" grpId="0" autoUpdateAnimBg="0"/>
      <p:bldP spid="390177" grpId="0" autoUpdateAnimBg="0"/>
      <p:bldP spid="390178" grpId="0" autoUpdateAnimBg="0"/>
      <p:bldP spid="390179" grpId="0" animBg="1" autoUpdateAnimBg="0"/>
      <p:bldP spid="390180" grpId="0" autoUpdateAnimBg="0"/>
      <p:bldP spid="390181" grpId="0" autoUpdateAnimBg="0"/>
      <p:bldP spid="390185" grpId="0" animBg="1"/>
      <p:bldP spid="39018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ChangeArrowheads="1"/>
          </p:cNvSpPr>
          <p:nvPr/>
        </p:nvSpPr>
        <p:spPr bwMode="auto">
          <a:xfrm>
            <a:off x="2039225" y="1594559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传输延时原因</a:t>
            </a:r>
          </a:p>
        </p:txBody>
      </p:sp>
      <p:grpSp>
        <p:nvGrpSpPr>
          <p:cNvPr id="391171" name="Group 3"/>
          <p:cNvGrpSpPr/>
          <p:nvPr/>
        </p:nvGrpSpPr>
        <p:grpSpPr bwMode="auto">
          <a:xfrm>
            <a:off x="6203951" y="1541463"/>
            <a:ext cx="3648075" cy="3181308"/>
            <a:chOff x="576" y="1296"/>
            <a:chExt cx="2548" cy="2031"/>
          </a:xfrm>
        </p:grpSpPr>
        <p:sp>
          <p:nvSpPr>
            <p:cNvPr id="9234" name="Line 4"/>
            <p:cNvSpPr>
              <a:spLocks noChangeShapeType="1"/>
            </p:cNvSpPr>
            <p:nvPr/>
          </p:nvSpPr>
          <p:spPr bwMode="auto">
            <a:xfrm>
              <a:off x="912" y="2016"/>
              <a:ext cx="192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5" name="Line 5"/>
            <p:cNvSpPr>
              <a:spLocks noChangeShapeType="1"/>
            </p:cNvSpPr>
            <p:nvPr/>
          </p:nvSpPr>
          <p:spPr bwMode="auto">
            <a:xfrm flipV="1">
              <a:off x="912" y="1344"/>
              <a:ext cx="0" cy="67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" name="Line 6"/>
            <p:cNvSpPr>
              <a:spLocks noChangeShapeType="1"/>
            </p:cNvSpPr>
            <p:nvPr/>
          </p:nvSpPr>
          <p:spPr bwMode="auto">
            <a:xfrm>
              <a:off x="912" y="1968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" name="Freeform 7"/>
            <p:cNvSpPr/>
            <p:nvPr/>
          </p:nvSpPr>
          <p:spPr bwMode="auto">
            <a:xfrm>
              <a:off x="1296" y="1440"/>
              <a:ext cx="432" cy="432"/>
            </a:xfrm>
            <a:custGeom>
              <a:avLst/>
              <a:gdLst>
                <a:gd name="T0" fmla="*/ 0 w 432"/>
                <a:gd name="T1" fmla="*/ 182 h 576"/>
                <a:gd name="T2" fmla="*/ 96 w 432"/>
                <a:gd name="T3" fmla="*/ 31 h 576"/>
                <a:gd name="T4" fmla="*/ 432 w 432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576">
                  <a:moveTo>
                    <a:pt x="0" y="576"/>
                  </a:moveTo>
                  <a:cubicBezTo>
                    <a:pt x="12" y="384"/>
                    <a:pt x="24" y="192"/>
                    <a:pt x="96" y="96"/>
                  </a:cubicBezTo>
                  <a:cubicBezTo>
                    <a:pt x="168" y="0"/>
                    <a:pt x="376" y="16"/>
                    <a:pt x="432" y="0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8" name="Freeform 8"/>
            <p:cNvSpPr/>
            <p:nvPr/>
          </p:nvSpPr>
          <p:spPr bwMode="auto">
            <a:xfrm rot="10800000">
              <a:off x="1008" y="1872"/>
              <a:ext cx="288" cy="96"/>
            </a:xfrm>
            <a:custGeom>
              <a:avLst/>
              <a:gdLst>
                <a:gd name="T0" fmla="*/ 0 w 432"/>
                <a:gd name="T1" fmla="*/ 1 h 576"/>
                <a:gd name="T2" fmla="*/ 19 w 432"/>
                <a:gd name="T3" fmla="*/ 0 h 576"/>
                <a:gd name="T4" fmla="*/ 85 w 432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576">
                  <a:moveTo>
                    <a:pt x="0" y="576"/>
                  </a:moveTo>
                  <a:cubicBezTo>
                    <a:pt x="12" y="384"/>
                    <a:pt x="24" y="192"/>
                    <a:pt x="96" y="96"/>
                  </a:cubicBezTo>
                  <a:cubicBezTo>
                    <a:pt x="168" y="0"/>
                    <a:pt x="376" y="16"/>
                    <a:pt x="432" y="0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9" name="Line 9"/>
            <p:cNvSpPr>
              <a:spLocks noChangeShapeType="1"/>
            </p:cNvSpPr>
            <p:nvPr/>
          </p:nvSpPr>
          <p:spPr bwMode="auto">
            <a:xfrm>
              <a:off x="1632" y="1440"/>
              <a:ext cx="67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0" name="Freeform 10"/>
            <p:cNvSpPr/>
            <p:nvPr/>
          </p:nvSpPr>
          <p:spPr bwMode="auto">
            <a:xfrm>
              <a:off x="2304" y="1440"/>
              <a:ext cx="384" cy="568"/>
            </a:xfrm>
            <a:custGeom>
              <a:avLst/>
              <a:gdLst>
                <a:gd name="T0" fmla="*/ 0 w 384"/>
                <a:gd name="T1" fmla="*/ 0 h 568"/>
                <a:gd name="T2" fmla="*/ 48 w 384"/>
                <a:gd name="T3" fmla="*/ 480 h 568"/>
                <a:gd name="T4" fmla="*/ 288 w 384"/>
                <a:gd name="T5" fmla="*/ 528 h 568"/>
                <a:gd name="T6" fmla="*/ 240 w 384"/>
                <a:gd name="T7" fmla="*/ 528 h 568"/>
                <a:gd name="T8" fmla="*/ 336 w 384"/>
                <a:gd name="T9" fmla="*/ 528 h 568"/>
                <a:gd name="T10" fmla="*/ 384 w 384"/>
                <a:gd name="T11" fmla="*/ 528 h 5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4" h="568">
                  <a:moveTo>
                    <a:pt x="0" y="0"/>
                  </a:moveTo>
                  <a:cubicBezTo>
                    <a:pt x="0" y="196"/>
                    <a:pt x="0" y="392"/>
                    <a:pt x="48" y="480"/>
                  </a:cubicBezTo>
                  <a:cubicBezTo>
                    <a:pt x="96" y="568"/>
                    <a:pt x="256" y="520"/>
                    <a:pt x="288" y="528"/>
                  </a:cubicBezTo>
                  <a:cubicBezTo>
                    <a:pt x="320" y="536"/>
                    <a:pt x="232" y="528"/>
                    <a:pt x="240" y="528"/>
                  </a:cubicBezTo>
                  <a:cubicBezTo>
                    <a:pt x="248" y="528"/>
                    <a:pt x="312" y="528"/>
                    <a:pt x="336" y="528"/>
                  </a:cubicBezTo>
                  <a:cubicBezTo>
                    <a:pt x="360" y="528"/>
                    <a:pt x="376" y="528"/>
                    <a:pt x="384" y="528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1" name="Line 11"/>
            <p:cNvSpPr>
              <a:spLocks noChangeShapeType="1"/>
            </p:cNvSpPr>
            <p:nvPr/>
          </p:nvSpPr>
          <p:spPr bwMode="auto">
            <a:xfrm rot="10800000" flipH="1">
              <a:off x="912" y="2976"/>
              <a:ext cx="192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2" name="Line 12"/>
            <p:cNvSpPr>
              <a:spLocks noChangeShapeType="1"/>
            </p:cNvSpPr>
            <p:nvPr/>
          </p:nvSpPr>
          <p:spPr bwMode="auto">
            <a:xfrm rot="10800000">
              <a:off x="2639" y="2400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3" name="Freeform 13"/>
            <p:cNvSpPr/>
            <p:nvPr/>
          </p:nvSpPr>
          <p:spPr bwMode="auto">
            <a:xfrm rot="10800000">
              <a:off x="2400" y="2496"/>
              <a:ext cx="143" cy="433"/>
            </a:xfrm>
            <a:custGeom>
              <a:avLst/>
              <a:gdLst>
                <a:gd name="T0" fmla="*/ 0 w 432"/>
                <a:gd name="T1" fmla="*/ 184 h 576"/>
                <a:gd name="T2" fmla="*/ 1 w 432"/>
                <a:gd name="T3" fmla="*/ 31 h 576"/>
                <a:gd name="T4" fmla="*/ 5 w 432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576">
                  <a:moveTo>
                    <a:pt x="0" y="576"/>
                  </a:moveTo>
                  <a:cubicBezTo>
                    <a:pt x="12" y="384"/>
                    <a:pt x="24" y="192"/>
                    <a:pt x="96" y="96"/>
                  </a:cubicBezTo>
                  <a:cubicBezTo>
                    <a:pt x="168" y="0"/>
                    <a:pt x="376" y="16"/>
                    <a:pt x="432" y="0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4" name="Freeform 14"/>
            <p:cNvSpPr/>
            <p:nvPr/>
          </p:nvSpPr>
          <p:spPr bwMode="auto">
            <a:xfrm>
              <a:off x="2544" y="2400"/>
              <a:ext cx="384" cy="96"/>
            </a:xfrm>
            <a:custGeom>
              <a:avLst/>
              <a:gdLst>
                <a:gd name="T0" fmla="*/ 0 w 432"/>
                <a:gd name="T1" fmla="*/ 1 h 576"/>
                <a:gd name="T2" fmla="*/ 60 w 432"/>
                <a:gd name="T3" fmla="*/ 0 h 576"/>
                <a:gd name="T4" fmla="*/ 269 w 432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576">
                  <a:moveTo>
                    <a:pt x="0" y="576"/>
                  </a:moveTo>
                  <a:cubicBezTo>
                    <a:pt x="12" y="384"/>
                    <a:pt x="24" y="192"/>
                    <a:pt x="96" y="96"/>
                  </a:cubicBezTo>
                  <a:cubicBezTo>
                    <a:pt x="168" y="0"/>
                    <a:pt x="376" y="16"/>
                    <a:pt x="432" y="0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5" name="Line 15"/>
            <p:cNvSpPr>
              <a:spLocks noChangeShapeType="1"/>
            </p:cNvSpPr>
            <p:nvPr/>
          </p:nvSpPr>
          <p:spPr bwMode="auto">
            <a:xfrm rot="10800000">
              <a:off x="1920" y="2928"/>
              <a:ext cx="4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6" name="Freeform 16"/>
            <p:cNvSpPr/>
            <p:nvPr/>
          </p:nvSpPr>
          <p:spPr bwMode="auto">
            <a:xfrm>
              <a:off x="1440" y="2400"/>
              <a:ext cx="480" cy="576"/>
            </a:xfrm>
            <a:custGeom>
              <a:avLst/>
              <a:gdLst>
                <a:gd name="T0" fmla="*/ 0 w 384"/>
                <a:gd name="T1" fmla="*/ 0 h 568"/>
                <a:gd name="T2" fmla="*/ 118 w 384"/>
                <a:gd name="T3" fmla="*/ 508 h 568"/>
                <a:gd name="T4" fmla="*/ 704 w 384"/>
                <a:gd name="T5" fmla="*/ 559 h 568"/>
                <a:gd name="T6" fmla="*/ 586 w 384"/>
                <a:gd name="T7" fmla="*/ 559 h 568"/>
                <a:gd name="T8" fmla="*/ 820 w 384"/>
                <a:gd name="T9" fmla="*/ 559 h 568"/>
                <a:gd name="T10" fmla="*/ 938 w 384"/>
                <a:gd name="T11" fmla="*/ 559 h 5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4" h="568">
                  <a:moveTo>
                    <a:pt x="0" y="0"/>
                  </a:moveTo>
                  <a:cubicBezTo>
                    <a:pt x="0" y="196"/>
                    <a:pt x="0" y="392"/>
                    <a:pt x="48" y="480"/>
                  </a:cubicBezTo>
                  <a:cubicBezTo>
                    <a:pt x="96" y="568"/>
                    <a:pt x="256" y="520"/>
                    <a:pt x="288" y="528"/>
                  </a:cubicBezTo>
                  <a:cubicBezTo>
                    <a:pt x="320" y="536"/>
                    <a:pt x="232" y="528"/>
                    <a:pt x="240" y="528"/>
                  </a:cubicBezTo>
                  <a:cubicBezTo>
                    <a:pt x="248" y="528"/>
                    <a:pt x="312" y="528"/>
                    <a:pt x="336" y="528"/>
                  </a:cubicBezTo>
                  <a:cubicBezTo>
                    <a:pt x="360" y="528"/>
                    <a:pt x="376" y="528"/>
                    <a:pt x="384" y="528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7" name="Line 17"/>
            <p:cNvSpPr>
              <a:spLocks noChangeShapeType="1"/>
            </p:cNvSpPr>
            <p:nvPr/>
          </p:nvSpPr>
          <p:spPr bwMode="auto">
            <a:xfrm flipH="1" flipV="1">
              <a:off x="912" y="2208"/>
              <a:ext cx="0" cy="76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8" name="Line 18"/>
            <p:cNvSpPr>
              <a:spLocks noChangeShapeType="1"/>
            </p:cNvSpPr>
            <p:nvPr/>
          </p:nvSpPr>
          <p:spPr bwMode="auto">
            <a:xfrm flipH="1">
              <a:off x="912" y="2400"/>
              <a:ext cx="52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9" name="Line 19"/>
            <p:cNvSpPr>
              <a:spLocks noChangeShapeType="1"/>
            </p:cNvSpPr>
            <p:nvPr/>
          </p:nvSpPr>
          <p:spPr bwMode="auto">
            <a:xfrm>
              <a:off x="1314" y="1392"/>
              <a:ext cx="0" cy="1725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0" name="Line 20"/>
            <p:cNvSpPr>
              <a:spLocks noChangeShapeType="1"/>
            </p:cNvSpPr>
            <p:nvPr/>
          </p:nvSpPr>
          <p:spPr bwMode="auto">
            <a:xfrm>
              <a:off x="1455" y="1392"/>
              <a:ext cx="0" cy="1703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1" name="Line 21"/>
            <p:cNvSpPr>
              <a:spLocks noChangeShapeType="1"/>
            </p:cNvSpPr>
            <p:nvPr/>
          </p:nvSpPr>
          <p:spPr bwMode="auto">
            <a:xfrm>
              <a:off x="2304" y="1440"/>
              <a:ext cx="0" cy="1703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2" name="Line 22"/>
            <p:cNvSpPr>
              <a:spLocks noChangeShapeType="1"/>
            </p:cNvSpPr>
            <p:nvPr/>
          </p:nvSpPr>
          <p:spPr bwMode="auto">
            <a:xfrm>
              <a:off x="2544" y="1440"/>
              <a:ext cx="0" cy="168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3" name="Line 23"/>
            <p:cNvSpPr>
              <a:spLocks noChangeShapeType="1"/>
            </p:cNvSpPr>
            <p:nvPr/>
          </p:nvSpPr>
          <p:spPr bwMode="auto">
            <a:xfrm>
              <a:off x="1104" y="3072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4" name="Line 24"/>
            <p:cNvSpPr>
              <a:spLocks noChangeShapeType="1"/>
            </p:cNvSpPr>
            <p:nvPr/>
          </p:nvSpPr>
          <p:spPr bwMode="auto">
            <a:xfrm flipH="1">
              <a:off x="1440" y="3072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5" name="Line 25"/>
            <p:cNvSpPr>
              <a:spLocks noChangeShapeType="1"/>
            </p:cNvSpPr>
            <p:nvPr/>
          </p:nvSpPr>
          <p:spPr bwMode="auto">
            <a:xfrm>
              <a:off x="2160" y="3072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6" name="Line 26"/>
            <p:cNvSpPr>
              <a:spLocks noChangeShapeType="1"/>
            </p:cNvSpPr>
            <p:nvPr/>
          </p:nvSpPr>
          <p:spPr bwMode="auto">
            <a:xfrm flipH="1">
              <a:off x="2544" y="3072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7" name="Rectangle 27"/>
            <p:cNvSpPr>
              <a:spLocks noChangeArrowheads="1"/>
            </p:cNvSpPr>
            <p:nvPr/>
          </p:nvSpPr>
          <p:spPr bwMode="auto">
            <a:xfrm>
              <a:off x="623" y="1296"/>
              <a:ext cx="259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  <p:sp>
          <p:nvSpPr>
            <p:cNvPr id="9258" name="Rectangle 28"/>
            <p:cNvSpPr>
              <a:spLocks noChangeArrowheads="1"/>
            </p:cNvSpPr>
            <p:nvPr/>
          </p:nvSpPr>
          <p:spPr bwMode="auto">
            <a:xfrm>
              <a:off x="576" y="2208"/>
              <a:ext cx="305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</a:p>
          </p:txBody>
        </p:sp>
        <p:sp>
          <p:nvSpPr>
            <p:cNvPr id="9259" name="Text Box 29"/>
            <p:cNvSpPr txBox="1">
              <a:spLocks noChangeArrowheads="1"/>
            </p:cNvSpPr>
            <p:nvPr/>
          </p:nvSpPr>
          <p:spPr bwMode="auto">
            <a:xfrm>
              <a:off x="719" y="1872"/>
              <a:ext cx="26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</a:p>
          </p:txBody>
        </p:sp>
        <p:sp>
          <p:nvSpPr>
            <p:cNvPr id="9260" name="Text Box 30"/>
            <p:cNvSpPr txBox="1">
              <a:spLocks noChangeArrowheads="1"/>
            </p:cNvSpPr>
            <p:nvPr/>
          </p:nvSpPr>
          <p:spPr bwMode="auto">
            <a:xfrm>
              <a:off x="719" y="2832"/>
              <a:ext cx="26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</a:p>
          </p:txBody>
        </p:sp>
        <p:sp>
          <p:nvSpPr>
            <p:cNvPr id="9261" name="Text Box 31"/>
            <p:cNvSpPr txBox="1">
              <a:spLocks noChangeArrowheads="1"/>
            </p:cNvSpPr>
            <p:nvPr/>
          </p:nvSpPr>
          <p:spPr bwMode="auto">
            <a:xfrm>
              <a:off x="2831" y="1872"/>
              <a:ext cx="18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</a:p>
          </p:txBody>
        </p:sp>
        <p:sp>
          <p:nvSpPr>
            <p:cNvPr id="9262" name="Text Box 32"/>
            <p:cNvSpPr txBox="1">
              <a:spLocks noChangeArrowheads="1"/>
            </p:cNvSpPr>
            <p:nvPr/>
          </p:nvSpPr>
          <p:spPr bwMode="auto">
            <a:xfrm>
              <a:off x="2831" y="2880"/>
              <a:ext cx="18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</a:p>
          </p:txBody>
        </p:sp>
        <p:sp>
          <p:nvSpPr>
            <p:cNvPr id="9263" name="Line 33"/>
            <p:cNvSpPr>
              <a:spLocks noChangeShapeType="1"/>
            </p:cNvSpPr>
            <p:nvPr/>
          </p:nvSpPr>
          <p:spPr bwMode="auto">
            <a:xfrm>
              <a:off x="1152" y="1728"/>
              <a:ext cx="1584" cy="0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4" name="Line 34"/>
            <p:cNvSpPr>
              <a:spLocks noChangeShapeType="1"/>
            </p:cNvSpPr>
            <p:nvPr/>
          </p:nvSpPr>
          <p:spPr bwMode="auto">
            <a:xfrm>
              <a:off x="1248" y="2688"/>
              <a:ext cx="1584" cy="0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5" name="Text Box 35"/>
            <p:cNvSpPr txBox="1">
              <a:spLocks noChangeArrowheads="1"/>
            </p:cNvSpPr>
            <p:nvPr/>
          </p:nvSpPr>
          <p:spPr bwMode="auto">
            <a:xfrm>
              <a:off x="2639" y="1584"/>
              <a:ext cx="48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50%</a:t>
              </a:r>
            </a:p>
          </p:txBody>
        </p:sp>
        <p:sp>
          <p:nvSpPr>
            <p:cNvPr id="9266" name="Text Box 36"/>
            <p:cNvSpPr txBox="1">
              <a:spLocks noChangeArrowheads="1"/>
            </p:cNvSpPr>
            <p:nvPr/>
          </p:nvSpPr>
          <p:spPr bwMode="auto">
            <a:xfrm>
              <a:off x="2640" y="2544"/>
              <a:ext cx="48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50%</a:t>
              </a:r>
            </a:p>
          </p:txBody>
        </p:sp>
        <p:sp>
          <p:nvSpPr>
            <p:cNvPr id="9267" name="Rectangle 37"/>
            <p:cNvSpPr>
              <a:spLocks noChangeArrowheads="1"/>
            </p:cNvSpPr>
            <p:nvPr/>
          </p:nvSpPr>
          <p:spPr bwMode="auto">
            <a:xfrm>
              <a:off x="1295" y="3072"/>
              <a:ext cx="403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PHL</a:t>
              </a:r>
            </a:p>
          </p:txBody>
        </p:sp>
        <p:sp>
          <p:nvSpPr>
            <p:cNvPr id="9268" name="Rectangle 38"/>
            <p:cNvSpPr>
              <a:spLocks noChangeArrowheads="1"/>
            </p:cNvSpPr>
            <p:nvPr/>
          </p:nvSpPr>
          <p:spPr bwMode="auto">
            <a:xfrm>
              <a:off x="2257" y="3072"/>
              <a:ext cx="403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PLH</a:t>
              </a:r>
            </a:p>
          </p:txBody>
        </p:sp>
      </p:grpSp>
      <p:graphicFrame>
        <p:nvGraphicFramePr>
          <p:cNvPr id="391207" name="Object 39"/>
          <p:cNvGraphicFramePr>
            <a:graphicFrameLocks noChangeAspect="1"/>
          </p:cNvGraphicFramePr>
          <p:nvPr/>
        </p:nvGraphicFramePr>
        <p:xfrm>
          <a:off x="2674939" y="3806826"/>
          <a:ext cx="35655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57300" imgH="241300" progId="Equation.3">
                  <p:embed/>
                </p:oleObj>
              </mc:Choice>
              <mc:Fallback>
                <p:oleObj name="公式" r:id="rId2" imgW="1257300" imgH="2413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939" y="3806826"/>
                        <a:ext cx="35655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208" name="Text Box 40"/>
          <p:cNvSpPr txBox="1">
            <a:spLocks noChangeArrowheads="1"/>
          </p:cNvSpPr>
          <p:nvPr/>
        </p:nvSpPr>
        <p:spPr bwMode="auto">
          <a:xfrm>
            <a:off x="1919289" y="4581526"/>
            <a:ext cx="3095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动态功耗</a:t>
            </a:r>
          </a:p>
        </p:txBody>
      </p:sp>
      <p:grpSp>
        <p:nvGrpSpPr>
          <p:cNvPr id="391209" name="Group 41"/>
          <p:cNvGrpSpPr/>
          <p:nvPr/>
        </p:nvGrpSpPr>
        <p:grpSpPr bwMode="auto">
          <a:xfrm>
            <a:off x="2481264" y="2176463"/>
            <a:ext cx="3514725" cy="1543049"/>
            <a:chOff x="975" y="1371"/>
            <a:chExt cx="1842" cy="972"/>
          </a:xfrm>
        </p:grpSpPr>
        <p:sp>
          <p:nvSpPr>
            <p:cNvPr id="9230" name="Text Box 42"/>
            <p:cNvSpPr txBox="1">
              <a:spLocks noChangeArrowheads="1"/>
            </p:cNvSpPr>
            <p:nvPr/>
          </p:nvSpPr>
          <p:spPr bwMode="auto">
            <a:xfrm>
              <a:off x="1066" y="1719"/>
              <a:ext cx="7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分布参数</a:t>
              </a:r>
            </a:p>
          </p:txBody>
        </p:sp>
        <p:sp>
          <p:nvSpPr>
            <p:cNvPr id="9231" name="Text Box 43"/>
            <p:cNvSpPr txBox="1">
              <a:spLocks noChangeArrowheads="1"/>
            </p:cNvSpPr>
            <p:nvPr/>
          </p:nvSpPr>
          <p:spPr bwMode="auto">
            <a:xfrm>
              <a:off x="1066" y="2052"/>
              <a:ext cx="7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负载电容</a:t>
              </a:r>
            </a:p>
          </p:txBody>
        </p:sp>
        <p:sp>
          <p:nvSpPr>
            <p:cNvPr id="9232" name="AutoShape 44"/>
            <p:cNvSpPr/>
            <p:nvPr/>
          </p:nvSpPr>
          <p:spPr bwMode="auto">
            <a:xfrm>
              <a:off x="975" y="1480"/>
              <a:ext cx="63" cy="799"/>
            </a:xfrm>
            <a:prstGeom prst="leftBrace">
              <a:avLst>
                <a:gd name="adj1" fmla="val 105688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9233" name="Rectangle 45"/>
            <p:cNvSpPr>
              <a:spLocks noChangeArrowheads="1"/>
            </p:cNvSpPr>
            <p:nvPr/>
          </p:nvSpPr>
          <p:spPr bwMode="auto">
            <a:xfrm>
              <a:off x="1066" y="1371"/>
              <a:ext cx="17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MOS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管开关延时</a:t>
              </a:r>
            </a:p>
          </p:txBody>
        </p:sp>
      </p:grpSp>
      <p:grpSp>
        <p:nvGrpSpPr>
          <p:cNvPr id="391214" name="Group 46"/>
          <p:cNvGrpSpPr/>
          <p:nvPr/>
        </p:nvGrpSpPr>
        <p:grpSpPr bwMode="auto">
          <a:xfrm>
            <a:off x="2424114" y="5416551"/>
            <a:ext cx="2016125" cy="549275"/>
            <a:chOff x="567" y="3412"/>
            <a:chExt cx="1270" cy="346"/>
          </a:xfrm>
        </p:grpSpPr>
        <p:sp>
          <p:nvSpPr>
            <p:cNvPr id="9225" name="Text Box 47"/>
            <p:cNvSpPr txBox="1">
              <a:spLocks noChangeArrowheads="1"/>
            </p:cNvSpPr>
            <p:nvPr/>
          </p:nvSpPr>
          <p:spPr bwMode="auto">
            <a:xfrm>
              <a:off x="567" y="3412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latin typeface="Times New Roman" panose="02020603050405020304" pitchFamily="18" charset="0"/>
                  <a:ea typeface="仿宋_GB2312" pitchFamily="49" charset="-122"/>
                </a:rPr>
                <a:t>f</a:t>
              </a:r>
            </a:p>
          </p:txBody>
        </p:sp>
        <p:sp>
          <p:nvSpPr>
            <p:cNvPr id="9226" name="Line 48"/>
            <p:cNvSpPr>
              <a:spLocks noChangeShapeType="1"/>
            </p:cNvSpPr>
            <p:nvPr/>
          </p:nvSpPr>
          <p:spPr bwMode="auto">
            <a:xfrm flipV="1">
              <a:off x="930" y="3430"/>
              <a:ext cx="0" cy="283"/>
            </a:xfrm>
            <a:prstGeom prst="line">
              <a:avLst/>
            </a:prstGeom>
            <a:noFill/>
            <a:ln w="25400">
              <a:solidFill>
                <a:srgbClr val="CC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7" name="AutoShape 49"/>
            <p:cNvSpPr>
              <a:spLocks noChangeArrowheads="1"/>
            </p:cNvSpPr>
            <p:nvPr/>
          </p:nvSpPr>
          <p:spPr bwMode="auto">
            <a:xfrm>
              <a:off x="1020" y="3475"/>
              <a:ext cx="402" cy="192"/>
            </a:xfrm>
            <a:prstGeom prst="rightArrow">
              <a:avLst>
                <a:gd name="adj1" fmla="val 50000"/>
                <a:gd name="adj2" fmla="val 52344"/>
              </a:avLst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9228" name="Text Box 50"/>
            <p:cNvSpPr txBox="1">
              <a:spLocks noChangeArrowheads="1"/>
            </p:cNvSpPr>
            <p:nvPr/>
          </p:nvSpPr>
          <p:spPr bwMode="auto">
            <a:xfrm>
              <a:off x="1429" y="3430"/>
              <a:ext cx="36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latin typeface="Times New Roman" panose="02020603050405020304" pitchFamily="18" charset="0"/>
                  <a:ea typeface="仿宋_GB2312" pitchFamily="49" charset="-122"/>
                </a:rPr>
                <a:t>P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9229" name="Line 51"/>
            <p:cNvSpPr>
              <a:spLocks noChangeShapeType="1"/>
            </p:cNvSpPr>
            <p:nvPr/>
          </p:nvSpPr>
          <p:spPr bwMode="auto">
            <a:xfrm flipV="1">
              <a:off x="1837" y="3475"/>
              <a:ext cx="0" cy="283"/>
            </a:xfrm>
            <a:prstGeom prst="line">
              <a:avLst/>
            </a:prstGeom>
            <a:noFill/>
            <a:ln w="25400">
              <a:solidFill>
                <a:srgbClr val="CC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4" name="Rectangle 52"/>
          <p:cNvSpPr>
            <a:spLocks noChangeArrowheads="1"/>
          </p:cNvSpPr>
          <p:nvPr/>
        </p:nvSpPr>
        <p:spPr bwMode="auto">
          <a:xfrm>
            <a:off x="1286468" y="307975"/>
            <a:ext cx="828139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反向器传输延时时间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0" grpId="0" autoUpdateAnimBg="0"/>
      <p:bldP spid="39120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1663700"/>
            <a:ext cx="40005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835" name="Text Box 3"/>
          <p:cNvSpPr txBox="1">
            <a:spLocks noChangeArrowheads="1"/>
          </p:cNvSpPr>
          <p:nvPr/>
        </p:nvSpPr>
        <p:spPr bwMode="auto">
          <a:xfrm>
            <a:off x="1967790" y="2417615"/>
            <a:ext cx="492196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二输入“与非”门电路结构如图</a:t>
            </a:r>
          </a:p>
        </p:txBody>
      </p:sp>
      <p:grpSp>
        <p:nvGrpSpPr>
          <p:cNvPr id="376836" name="Group 4"/>
          <p:cNvGrpSpPr/>
          <p:nvPr/>
        </p:nvGrpSpPr>
        <p:grpSpPr bwMode="auto">
          <a:xfrm>
            <a:off x="7226300" y="3035300"/>
            <a:ext cx="1676400" cy="2133600"/>
            <a:chOff x="3456" y="1776"/>
            <a:chExt cx="1056" cy="1344"/>
          </a:xfrm>
        </p:grpSpPr>
        <p:sp>
          <p:nvSpPr>
            <p:cNvPr id="10305" name="Line 5"/>
            <p:cNvSpPr>
              <a:spLocks noChangeShapeType="1"/>
            </p:cNvSpPr>
            <p:nvPr/>
          </p:nvSpPr>
          <p:spPr bwMode="auto">
            <a:xfrm>
              <a:off x="3456" y="3120"/>
              <a:ext cx="1056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306" name="Line 6"/>
            <p:cNvSpPr>
              <a:spLocks noChangeShapeType="1"/>
            </p:cNvSpPr>
            <p:nvPr/>
          </p:nvSpPr>
          <p:spPr bwMode="auto">
            <a:xfrm flipV="1">
              <a:off x="3552" y="1776"/>
              <a:ext cx="0" cy="1344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307" name="Line 7"/>
            <p:cNvSpPr>
              <a:spLocks noChangeShapeType="1"/>
            </p:cNvSpPr>
            <p:nvPr/>
          </p:nvSpPr>
          <p:spPr bwMode="auto">
            <a:xfrm>
              <a:off x="3552" y="1776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76840" name="Rectangle 8"/>
          <p:cNvSpPr>
            <a:spLocks noChangeArrowheads="1"/>
          </p:cNvSpPr>
          <p:nvPr/>
        </p:nvSpPr>
        <p:spPr bwMode="auto">
          <a:xfrm>
            <a:off x="7607300" y="1968500"/>
            <a:ext cx="2133600" cy="1219200"/>
          </a:xfrm>
          <a:prstGeom prst="rect">
            <a:avLst/>
          </a:prstGeom>
          <a:noFill/>
          <a:ln w="57150">
            <a:solidFill>
              <a:srgbClr val="CC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zh-CN"/>
          </a:p>
        </p:txBody>
      </p:sp>
      <p:sp>
        <p:nvSpPr>
          <p:cNvPr id="376841" name="Rectangle 9"/>
          <p:cNvSpPr>
            <a:spLocks noChangeArrowheads="1"/>
          </p:cNvSpPr>
          <p:nvPr/>
        </p:nvSpPr>
        <p:spPr bwMode="auto">
          <a:xfrm>
            <a:off x="8826500" y="3263900"/>
            <a:ext cx="914400" cy="2133600"/>
          </a:xfrm>
          <a:prstGeom prst="rect">
            <a:avLst/>
          </a:prstGeom>
          <a:noFill/>
          <a:ln w="57150">
            <a:solidFill>
              <a:srgbClr val="0099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zh-CN"/>
          </a:p>
        </p:txBody>
      </p:sp>
      <p:sp>
        <p:nvSpPr>
          <p:cNvPr id="376842" name="Text Box 10"/>
          <p:cNvSpPr txBox="1">
            <a:spLocks noChangeArrowheads="1"/>
          </p:cNvSpPr>
          <p:nvPr/>
        </p:nvSpPr>
        <p:spPr bwMode="auto">
          <a:xfrm>
            <a:off x="2143354" y="2993877"/>
            <a:ext cx="40939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为高电平时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6843" name="Text Box 11"/>
          <p:cNvSpPr txBox="1">
            <a:spLocks noChangeArrowheads="1"/>
          </p:cNvSpPr>
          <p:nvPr/>
        </p:nvSpPr>
        <p:spPr bwMode="auto">
          <a:xfrm>
            <a:off x="6539365" y="3717777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376844" name="Group 12"/>
          <p:cNvGrpSpPr/>
          <p:nvPr/>
        </p:nvGrpSpPr>
        <p:grpSpPr bwMode="auto">
          <a:xfrm>
            <a:off x="7759700" y="4711700"/>
            <a:ext cx="2593975" cy="2057400"/>
            <a:chOff x="3696" y="2832"/>
            <a:chExt cx="1634" cy="1296"/>
          </a:xfrm>
        </p:grpSpPr>
        <p:sp>
          <p:nvSpPr>
            <p:cNvPr id="10301" name="Line 13"/>
            <p:cNvSpPr>
              <a:spLocks noChangeShapeType="1"/>
            </p:cNvSpPr>
            <p:nvPr/>
          </p:nvSpPr>
          <p:spPr bwMode="auto">
            <a:xfrm flipV="1">
              <a:off x="3888" y="2832"/>
              <a:ext cx="480" cy="576"/>
            </a:xfrm>
            <a:prstGeom prst="line">
              <a:avLst/>
            </a:prstGeom>
            <a:noFill/>
            <a:ln w="7620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grpSp>
          <p:nvGrpSpPr>
            <p:cNvPr id="10302" name="Group 14"/>
            <p:cNvGrpSpPr/>
            <p:nvPr/>
          </p:nvGrpSpPr>
          <p:grpSpPr bwMode="auto">
            <a:xfrm>
              <a:off x="3696" y="3552"/>
              <a:ext cx="1634" cy="576"/>
              <a:chOff x="3552" y="3648"/>
              <a:chExt cx="1634" cy="576"/>
            </a:xfrm>
          </p:grpSpPr>
          <p:sp>
            <p:nvSpPr>
              <p:cNvPr id="10303" name="AutoShape 15"/>
              <p:cNvSpPr>
                <a:spLocks noChangeArrowheads="1"/>
              </p:cNvSpPr>
              <p:nvPr/>
            </p:nvSpPr>
            <p:spPr bwMode="auto">
              <a:xfrm>
                <a:off x="3552" y="3648"/>
                <a:ext cx="1488" cy="576"/>
              </a:xfrm>
              <a:prstGeom prst="wedgeRoundRectCallout">
                <a:avLst>
                  <a:gd name="adj1" fmla="val -35486"/>
                  <a:gd name="adj2" fmla="val -81944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04" name="Text Box 16"/>
              <p:cNvSpPr txBox="1">
                <a:spLocks noChangeArrowheads="1"/>
              </p:cNvSpPr>
              <p:nvPr/>
            </p:nvSpPr>
            <p:spPr bwMode="auto">
              <a:xfrm>
                <a:off x="3600" y="3693"/>
                <a:ext cx="1586" cy="525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两个串联的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NMOS</a:t>
                </a:r>
                <a:r>
                  <a:rPr lang="en-US" altLang="zh-CN" b="1" dirty="0">
                    <a:latin typeface="宋体" panose="02010600030101010101" pitchFamily="2" charset="-122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、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6849" name="Group 17"/>
          <p:cNvGrpSpPr/>
          <p:nvPr/>
        </p:nvGrpSpPr>
        <p:grpSpPr bwMode="auto">
          <a:xfrm>
            <a:off x="9588501" y="3565525"/>
            <a:ext cx="942975" cy="463550"/>
            <a:chOff x="4944" y="2110"/>
            <a:chExt cx="594" cy="292"/>
          </a:xfrm>
        </p:grpSpPr>
        <p:sp>
          <p:nvSpPr>
            <p:cNvPr id="10299" name="Line 18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300" name="Text Box 19"/>
            <p:cNvSpPr txBox="1">
              <a:spLocks noChangeArrowheads="1"/>
            </p:cNvSpPr>
            <p:nvPr/>
          </p:nvSpPr>
          <p:spPr bwMode="auto">
            <a:xfrm>
              <a:off x="5229" y="211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通</a:t>
              </a:r>
            </a:p>
          </p:txBody>
        </p:sp>
      </p:grpSp>
      <p:grpSp>
        <p:nvGrpSpPr>
          <p:cNvPr id="376852" name="Group 20"/>
          <p:cNvGrpSpPr/>
          <p:nvPr/>
        </p:nvGrpSpPr>
        <p:grpSpPr bwMode="auto">
          <a:xfrm>
            <a:off x="9588501" y="4708525"/>
            <a:ext cx="942975" cy="463550"/>
            <a:chOff x="4944" y="2830"/>
            <a:chExt cx="594" cy="292"/>
          </a:xfrm>
        </p:grpSpPr>
        <p:sp>
          <p:nvSpPr>
            <p:cNvPr id="10297" name="Line 21"/>
            <p:cNvSpPr>
              <a:spLocks noChangeShapeType="1"/>
            </p:cNvSpPr>
            <p:nvPr/>
          </p:nvSpPr>
          <p:spPr bwMode="auto">
            <a:xfrm flipH="1">
              <a:off x="4944" y="292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8" name="Text Box 22"/>
            <p:cNvSpPr txBox="1">
              <a:spLocks noChangeArrowheads="1"/>
            </p:cNvSpPr>
            <p:nvPr/>
          </p:nvSpPr>
          <p:spPr bwMode="auto">
            <a:xfrm>
              <a:off x="5229" y="283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通</a:t>
              </a:r>
            </a:p>
          </p:txBody>
        </p:sp>
      </p:grpSp>
      <p:grpSp>
        <p:nvGrpSpPr>
          <p:cNvPr id="376855" name="Group 23"/>
          <p:cNvGrpSpPr/>
          <p:nvPr/>
        </p:nvGrpSpPr>
        <p:grpSpPr bwMode="auto">
          <a:xfrm>
            <a:off x="8369301" y="1584326"/>
            <a:ext cx="917575" cy="993775"/>
            <a:chOff x="4176" y="862"/>
            <a:chExt cx="578" cy="626"/>
          </a:xfrm>
        </p:grpSpPr>
        <p:sp>
          <p:nvSpPr>
            <p:cNvPr id="10295" name="Line 24"/>
            <p:cNvSpPr>
              <a:spLocks noChangeShapeType="1"/>
            </p:cNvSpPr>
            <p:nvPr/>
          </p:nvSpPr>
          <p:spPr bwMode="auto">
            <a:xfrm flipH="1">
              <a:off x="4176" y="1008"/>
              <a:ext cx="288" cy="48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6" name="Text Box 25"/>
            <p:cNvSpPr txBox="1">
              <a:spLocks noChangeArrowheads="1"/>
            </p:cNvSpPr>
            <p:nvPr/>
          </p:nvSpPr>
          <p:spPr bwMode="auto">
            <a:xfrm>
              <a:off x="4445" y="862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止</a:t>
              </a:r>
            </a:p>
          </p:txBody>
        </p:sp>
      </p:grpSp>
      <p:grpSp>
        <p:nvGrpSpPr>
          <p:cNvPr id="376858" name="Group 26"/>
          <p:cNvGrpSpPr/>
          <p:nvPr/>
        </p:nvGrpSpPr>
        <p:grpSpPr bwMode="auto">
          <a:xfrm>
            <a:off x="9436101" y="1812926"/>
            <a:ext cx="917575" cy="993775"/>
            <a:chOff x="4848" y="1006"/>
            <a:chExt cx="578" cy="626"/>
          </a:xfrm>
        </p:grpSpPr>
        <p:sp>
          <p:nvSpPr>
            <p:cNvPr id="10293" name="Line 27"/>
            <p:cNvSpPr>
              <a:spLocks noChangeShapeType="1"/>
            </p:cNvSpPr>
            <p:nvPr/>
          </p:nvSpPr>
          <p:spPr bwMode="auto">
            <a:xfrm flipH="1">
              <a:off x="4848" y="1152"/>
              <a:ext cx="288" cy="48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4" name="Text Box 28"/>
            <p:cNvSpPr txBox="1">
              <a:spLocks noChangeArrowheads="1"/>
            </p:cNvSpPr>
            <p:nvPr/>
          </p:nvSpPr>
          <p:spPr bwMode="auto">
            <a:xfrm>
              <a:off x="5117" y="1006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止</a:t>
              </a:r>
            </a:p>
          </p:txBody>
        </p:sp>
      </p:grpSp>
      <p:sp>
        <p:nvSpPr>
          <p:cNvPr id="376861" name="Text Box 29"/>
          <p:cNvSpPr txBox="1">
            <a:spLocks noChangeArrowheads="1"/>
          </p:cNvSpPr>
          <p:nvPr/>
        </p:nvSpPr>
        <p:spPr bwMode="auto">
          <a:xfrm>
            <a:off x="9801678" y="2803377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0</a:t>
            </a:r>
          </a:p>
        </p:txBody>
      </p:sp>
      <p:pic>
        <p:nvPicPr>
          <p:cNvPr id="376862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95" y="1566863"/>
            <a:ext cx="4000500" cy="457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863" name="Text Box 31"/>
          <p:cNvSpPr txBox="1">
            <a:spLocks noChangeArrowheads="1"/>
          </p:cNvSpPr>
          <p:nvPr/>
        </p:nvSpPr>
        <p:spPr bwMode="auto">
          <a:xfrm>
            <a:off x="6600825" y="3641577"/>
            <a:ext cx="395288" cy="463846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76864" name="Text Box 32"/>
          <p:cNvSpPr txBox="1">
            <a:spLocks noChangeArrowheads="1"/>
          </p:cNvSpPr>
          <p:nvPr/>
        </p:nvSpPr>
        <p:spPr bwMode="auto">
          <a:xfrm>
            <a:off x="6845300" y="4713140"/>
            <a:ext cx="3952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376865" name="Group 33"/>
          <p:cNvGrpSpPr/>
          <p:nvPr/>
        </p:nvGrpSpPr>
        <p:grpSpPr bwMode="auto">
          <a:xfrm>
            <a:off x="9480551" y="2489200"/>
            <a:ext cx="942975" cy="463550"/>
            <a:chOff x="4944" y="2110"/>
            <a:chExt cx="594" cy="292"/>
          </a:xfrm>
        </p:grpSpPr>
        <p:sp>
          <p:nvSpPr>
            <p:cNvPr id="10291" name="Line 34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2" name="Text Box 35"/>
            <p:cNvSpPr txBox="1">
              <a:spLocks noChangeArrowheads="1"/>
            </p:cNvSpPr>
            <p:nvPr/>
          </p:nvSpPr>
          <p:spPr bwMode="auto">
            <a:xfrm>
              <a:off x="5229" y="211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</a:p>
          </p:txBody>
        </p:sp>
      </p:grpSp>
      <p:grpSp>
        <p:nvGrpSpPr>
          <p:cNvPr id="376868" name="Group 36"/>
          <p:cNvGrpSpPr/>
          <p:nvPr/>
        </p:nvGrpSpPr>
        <p:grpSpPr bwMode="auto">
          <a:xfrm>
            <a:off x="9563101" y="3721101"/>
            <a:ext cx="944563" cy="466725"/>
            <a:chOff x="4944" y="2109"/>
            <a:chExt cx="595" cy="294"/>
          </a:xfrm>
        </p:grpSpPr>
        <p:sp>
          <p:nvSpPr>
            <p:cNvPr id="10289" name="Line 37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0" name="Text Box 38"/>
            <p:cNvSpPr txBox="1">
              <a:spLocks noChangeArrowheads="1"/>
            </p:cNvSpPr>
            <p:nvPr/>
          </p:nvSpPr>
          <p:spPr bwMode="auto">
            <a:xfrm>
              <a:off x="5229" y="2109"/>
              <a:ext cx="310" cy="294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止</a:t>
              </a:r>
            </a:p>
          </p:txBody>
        </p:sp>
      </p:grpSp>
      <p:sp>
        <p:nvSpPr>
          <p:cNvPr id="376871" name="Text Box 39"/>
          <p:cNvSpPr txBox="1">
            <a:spLocks noChangeArrowheads="1"/>
          </p:cNvSpPr>
          <p:nvPr/>
        </p:nvSpPr>
        <p:spPr bwMode="auto">
          <a:xfrm>
            <a:off x="9766753" y="2777977"/>
            <a:ext cx="335646" cy="463846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376872" name="Group 40"/>
          <p:cNvGrpSpPr/>
          <p:nvPr/>
        </p:nvGrpSpPr>
        <p:grpSpPr bwMode="auto">
          <a:xfrm>
            <a:off x="8369301" y="1665288"/>
            <a:ext cx="917575" cy="1065212"/>
            <a:chOff x="4176" y="913"/>
            <a:chExt cx="578" cy="671"/>
          </a:xfrm>
        </p:grpSpPr>
        <p:grpSp>
          <p:nvGrpSpPr>
            <p:cNvPr id="10285" name="Group 41"/>
            <p:cNvGrpSpPr/>
            <p:nvPr/>
          </p:nvGrpSpPr>
          <p:grpSpPr bwMode="auto">
            <a:xfrm>
              <a:off x="4176" y="913"/>
              <a:ext cx="578" cy="626"/>
              <a:chOff x="4176" y="862"/>
              <a:chExt cx="578" cy="626"/>
            </a:xfrm>
          </p:grpSpPr>
          <p:sp>
            <p:nvSpPr>
              <p:cNvPr id="10287" name="Line 42"/>
              <p:cNvSpPr>
                <a:spLocks noChangeShapeType="1"/>
              </p:cNvSpPr>
              <p:nvPr/>
            </p:nvSpPr>
            <p:spPr bwMode="auto">
              <a:xfrm flipH="1">
                <a:off x="4176" y="1008"/>
                <a:ext cx="288" cy="48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CC3300"/>
                    </a:solidFill>
                    <a:round/>
                    <a:tailEnd type="triangle" w="med" len="med"/>
                  </a14:hiddenLine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10288" name="Text Box 43"/>
              <p:cNvSpPr txBox="1">
                <a:spLocks noChangeArrowheads="1"/>
              </p:cNvSpPr>
              <p:nvPr/>
            </p:nvSpPr>
            <p:spPr bwMode="auto">
              <a:xfrm>
                <a:off x="4445" y="862"/>
                <a:ext cx="309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33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止</a:t>
                </a:r>
              </a:p>
            </p:txBody>
          </p:sp>
        </p:grpSp>
        <p:sp>
          <p:nvSpPr>
            <p:cNvPr id="10286" name="Line 44"/>
            <p:cNvSpPr>
              <a:spLocks noChangeShapeType="1"/>
            </p:cNvSpPr>
            <p:nvPr/>
          </p:nvSpPr>
          <p:spPr bwMode="auto">
            <a:xfrm flipH="1">
              <a:off x="4176" y="1152"/>
              <a:ext cx="336" cy="43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76877" name="Text Box 45"/>
          <p:cNvSpPr txBox="1">
            <a:spLocks noChangeArrowheads="1"/>
          </p:cNvSpPr>
          <p:nvPr/>
        </p:nvSpPr>
        <p:spPr bwMode="auto">
          <a:xfrm>
            <a:off x="2143354" y="4020474"/>
            <a:ext cx="3863746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有一个或一个以上为低电平时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6878" name="Text Box 46"/>
          <p:cNvSpPr txBox="1">
            <a:spLocks noChangeArrowheads="1"/>
          </p:cNvSpPr>
          <p:nvPr/>
        </p:nvSpPr>
        <p:spPr bwMode="auto">
          <a:xfrm>
            <a:off x="2309814" y="4860777"/>
            <a:ext cx="2676525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电路输出高电平</a:t>
            </a:r>
          </a:p>
        </p:txBody>
      </p:sp>
      <p:sp>
        <p:nvSpPr>
          <p:cNvPr id="376879" name="Text Box 47"/>
          <p:cNvSpPr txBox="1">
            <a:spLocks noChangeArrowheads="1"/>
          </p:cNvSpPr>
          <p:nvPr/>
        </p:nvSpPr>
        <p:spPr bwMode="auto">
          <a:xfrm>
            <a:off x="2328864" y="3565377"/>
            <a:ext cx="2047875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输出低电平</a:t>
            </a:r>
          </a:p>
        </p:txBody>
      </p:sp>
      <p:sp>
        <p:nvSpPr>
          <p:cNvPr id="376880" name="Text Box 48"/>
          <p:cNvSpPr txBox="1">
            <a:spLocks noChangeArrowheads="1"/>
          </p:cNvSpPr>
          <p:nvPr/>
        </p:nvSpPr>
        <p:spPr bwMode="auto">
          <a:xfrm>
            <a:off x="2268538" y="5317542"/>
            <a:ext cx="4538662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电路实现“与非”逻辑功能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6881" name="Object 49"/>
          <p:cNvGraphicFramePr>
            <a:graphicFrameLocks noChangeAspect="1"/>
          </p:cNvGraphicFramePr>
          <p:nvPr/>
        </p:nvGraphicFramePr>
        <p:xfrm>
          <a:off x="3416301" y="5899150"/>
          <a:ext cx="16478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494665" imgH="203200" progId="Equation.3">
                  <p:embed/>
                </p:oleObj>
              </mc:Choice>
              <mc:Fallback>
                <p:oleObj name="公式" r:id="rId3" imgW="494665" imgH="2032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01" y="5899150"/>
                        <a:ext cx="16478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82" name="Text Box 50"/>
          <p:cNvSpPr txBox="1">
            <a:spLocks noChangeArrowheads="1"/>
          </p:cNvSpPr>
          <p:nvPr/>
        </p:nvSpPr>
        <p:spPr bwMode="auto">
          <a:xfrm>
            <a:off x="1040525" y="339725"/>
            <a:ext cx="844479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与非门逻辑功能的</a:t>
            </a:r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门电路</a:t>
            </a:r>
          </a:p>
        </p:txBody>
      </p:sp>
      <p:grpSp>
        <p:nvGrpSpPr>
          <p:cNvPr id="376883" name="Group 51"/>
          <p:cNvGrpSpPr/>
          <p:nvPr/>
        </p:nvGrpSpPr>
        <p:grpSpPr bwMode="auto">
          <a:xfrm>
            <a:off x="4559300" y="1054100"/>
            <a:ext cx="3048000" cy="1600200"/>
            <a:chOff x="1776" y="528"/>
            <a:chExt cx="1920" cy="1008"/>
          </a:xfrm>
        </p:grpSpPr>
        <p:sp>
          <p:nvSpPr>
            <p:cNvPr id="10281" name="Line 52"/>
            <p:cNvSpPr>
              <a:spLocks noChangeShapeType="1"/>
            </p:cNvSpPr>
            <p:nvPr/>
          </p:nvSpPr>
          <p:spPr bwMode="auto">
            <a:xfrm>
              <a:off x="3072" y="1248"/>
              <a:ext cx="624" cy="288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grpSp>
          <p:nvGrpSpPr>
            <p:cNvPr id="10282" name="Group 53"/>
            <p:cNvGrpSpPr/>
            <p:nvPr/>
          </p:nvGrpSpPr>
          <p:grpSpPr bwMode="auto">
            <a:xfrm>
              <a:off x="1776" y="528"/>
              <a:ext cx="1344" cy="672"/>
              <a:chOff x="1776" y="528"/>
              <a:chExt cx="1344" cy="672"/>
            </a:xfrm>
          </p:grpSpPr>
          <p:sp>
            <p:nvSpPr>
              <p:cNvPr id="10283" name="AutoShape 54"/>
              <p:cNvSpPr>
                <a:spLocks noChangeArrowheads="1"/>
              </p:cNvSpPr>
              <p:nvPr/>
            </p:nvSpPr>
            <p:spPr bwMode="auto">
              <a:xfrm>
                <a:off x="1776" y="528"/>
                <a:ext cx="1248" cy="672"/>
              </a:xfrm>
              <a:prstGeom prst="wedgeRoundRectCallout">
                <a:avLst>
                  <a:gd name="adj1" fmla="val 56491"/>
                  <a:gd name="adj2" fmla="val 62352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84" name="Text Box 55"/>
              <p:cNvSpPr txBox="1">
                <a:spLocks noChangeArrowheads="1"/>
              </p:cNvSpPr>
              <p:nvPr/>
            </p:nvSpPr>
            <p:spPr bwMode="auto">
              <a:xfrm>
                <a:off x="1776" y="660"/>
                <a:ext cx="1344" cy="44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两个并联的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PMOS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6888" name="Group 56"/>
          <p:cNvGrpSpPr/>
          <p:nvPr/>
        </p:nvGrpSpPr>
        <p:grpSpPr bwMode="auto">
          <a:xfrm>
            <a:off x="3648075" y="3213100"/>
            <a:ext cx="4953000" cy="3124200"/>
            <a:chOff x="1392" y="1776"/>
            <a:chExt cx="3120" cy="1968"/>
          </a:xfrm>
        </p:grpSpPr>
        <p:grpSp>
          <p:nvGrpSpPr>
            <p:cNvPr id="10274" name="Group 57"/>
            <p:cNvGrpSpPr/>
            <p:nvPr/>
          </p:nvGrpSpPr>
          <p:grpSpPr bwMode="auto">
            <a:xfrm>
              <a:off x="3504" y="1776"/>
              <a:ext cx="1008" cy="720"/>
              <a:chOff x="3504" y="1776"/>
              <a:chExt cx="1008" cy="720"/>
            </a:xfrm>
          </p:grpSpPr>
          <p:sp>
            <p:nvSpPr>
              <p:cNvPr id="10278" name="Line 58"/>
              <p:cNvSpPr>
                <a:spLocks noChangeShapeType="1"/>
              </p:cNvSpPr>
              <p:nvPr/>
            </p:nvSpPr>
            <p:spPr bwMode="auto">
              <a:xfrm>
                <a:off x="3504" y="2496"/>
                <a:ext cx="1008" cy="0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10279" name="Line 59"/>
              <p:cNvSpPr>
                <a:spLocks noChangeShapeType="1"/>
              </p:cNvSpPr>
              <p:nvPr/>
            </p:nvSpPr>
            <p:spPr bwMode="auto">
              <a:xfrm flipV="1">
                <a:off x="4272" y="1776"/>
                <a:ext cx="0" cy="720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10280" name="Line 60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grpSp>
          <p:nvGrpSpPr>
            <p:cNvPr id="10275" name="Group 61"/>
            <p:cNvGrpSpPr/>
            <p:nvPr/>
          </p:nvGrpSpPr>
          <p:grpSpPr bwMode="auto">
            <a:xfrm>
              <a:off x="1392" y="2832"/>
              <a:ext cx="2208" cy="912"/>
              <a:chOff x="1392" y="2832"/>
              <a:chExt cx="2208" cy="912"/>
            </a:xfrm>
          </p:grpSpPr>
          <p:sp>
            <p:nvSpPr>
              <p:cNvPr id="10276" name="AutoShape 62"/>
              <p:cNvSpPr>
                <a:spLocks noChangeArrowheads="1"/>
              </p:cNvSpPr>
              <p:nvPr/>
            </p:nvSpPr>
            <p:spPr bwMode="auto">
              <a:xfrm>
                <a:off x="1440" y="2832"/>
                <a:ext cx="2160" cy="912"/>
              </a:xfrm>
              <a:prstGeom prst="wedgeRoundRectCallout">
                <a:avLst>
                  <a:gd name="adj1" fmla="val 41111"/>
                  <a:gd name="adj2" fmla="val -81361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rgbClr val="CCFFCC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77" name="Text Box 63"/>
              <p:cNvSpPr txBox="1">
                <a:spLocks noChangeArrowheads="1"/>
              </p:cNvSpPr>
              <p:nvPr/>
            </p:nvSpPr>
            <p:spPr bwMode="auto">
              <a:xfrm>
                <a:off x="1392" y="2943"/>
                <a:ext cx="2064" cy="75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每个输入端与一 个 </a:t>
                </a:r>
                <a:r>
                  <a:rPr lang="en-US" altLang="zh-CN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NMOS</a:t>
                </a:r>
                <a:r>
                  <a:rPr lang="zh-CN" altLang="en-US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管</a:t>
                </a:r>
                <a:r>
                  <a:rPr lang="zh-CN" altLang="en-US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和一个</a:t>
                </a:r>
                <a:r>
                  <a:rPr lang="en-US" altLang="zh-CN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PMOS</a:t>
                </a:r>
                <a:r>
                  <a:rPr lang="zh-CN" altLang="en-US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管的栅极相连</a:t>
                </a:r>
              </a:p>
            </p:txBody>
          </p:sp>
        </p:grpSp>
      </p:grpSp>
      <p:grpSp>
        <p:nvGrpSpPr>
          <p:cNvPr id="376896" name="Group 64"/>
          <p:cNvGrpSpPr/>
          <p:nvPr/>
        </p:nvGrpSpPr>
        <p:grpSpPr bwMode="auto">
          <a:xfrm>
            <a:off x="9480551" y="4721225"/>
            <a:ext cx="942975" cy="463550"/>
            <a:chOff x="4944" y="2110"/>
            <a:chExt cx="594" cy="292"/>
          </a:xfrm>
        </p:grpSpPr>
        <p:sp>
          <p:nvSpPr>
            <p:cNvPr id="10272" name="Line 65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73" name="Text Box 66"/>
            <p:cNvSpPr txBox="1">
              <a:spLocks noChangeArrowheads="1"/>
            </p:cNvSpPr>
            <p:nvPr/>
          </p:nvSpPr>
          <p:spPr bwMode="auto">
            <a:xfrm>
              <a:off x="5229" y="211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</a:p>
          </p:txBody>
        </p:sp>
      </p:grpSp>
      <p:sp>
        <p:nvSpPr>
          <p:cNvPr id="376899" name="Text Box 67"/>
          <p:cNvSpPr txBox="1">
            <a:spLocks noChangeArrowheads="1"/>
          </p:cNvSpPr>
          <p:nvPr/>
        </p:nvSpPr>
        <p:spPr bwMode="auto">
          <a:xfrm>
            <a:off x="6815590" y="4721077"/>
            <a:ext cx="335646" cy="463846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6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6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6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768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68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3768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3768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6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6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6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6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6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6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6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6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6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6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6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6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7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6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6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7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76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6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6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76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7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7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7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7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5" grpId="0" autoUpdateAnimBg="0"/>
      <p:bldP spid="376840" grpId="0" animBg="1"/>
      <p:bldP spid="376841" grpId="0" animBg="1"/>
      <p:bldP spid="376842" grpId="0" autoUpdateAnimBg="0"/>
      <p:bldP spid="376843" grpId="0" autoUpdateAnimBg="0"/>
      <p:bldP spid="376861" grpId="0" autoUpdateAnimBg="0"/>
      <p:bldP spid="376863" grpId="0" animBg="1" autoUpdateAnimBg="0"/>
      <p:bldP spid="376864" grpId="0"/>
      <p:bldP spid="376871" grpId="0" animBg="1" autoUpdateAnimBg="0"/>
      <p:bldP spid="376877" grpId="0" autoUpdateAnimBg="0"/>
      <p:bldP spid="376878" grpId="0" autoUpdateAnimBg="0"/>
      <p:bldP spid="376879" grpId="0" autoUpdateAnimBg="0"/>
      <p:bldP spid="376880" grpId="0" autoUpdateAnimBg="0"/>
      <p:bldP spid="376882" grpId="0"/>
      <p:bldP spid="376899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0fd91c2-a7a4-4c56-b06c-03e58811bfd4"/>
  <p:tag name="COMMONDATA" val="eyJoZGlkIjoiODI4ZjM3M2M0MDBhOTMwZWFiNTViOWFmZjQ2YTg1YzUifQ==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110</TotalTime>
  <Words>1759</Words>
  <Application>Microsoft Office PowerPoint</Application>
  <PresentationFormat>宽屏</PresentationFormat>
  <Paragraphs>438</Paragraphs>
  <Slides>27</Slides>
  <Notes>2</Notes>
  <HiddenSlides>2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宋体</vt:lpstr>
      <vt:lpstr>微软雅黑</vt:lpstr>
      <vt:lpstr>微软雅黑 Light</vt:lpstr>
      <vt:lpstr>Arial</vt:lpstr>
      <vt:lpstr>Cambria Math</vt:lpstr>
      <vt:lpstr>Comic Sans MS</vt:lpstr>
      <vt:lpstr>Helvetica</vt:lpstr>
      <vt:lpstr>Symbol</vt:lpstr>
      <vt:lpstr>Tahoma</vt:lpstr>
      <vt:lpstr>Times New Roman</vt:lpstr>
      <vt:lpstr>Wingdings</vt:lpstr>
      <vt:lpstr>Blends</vt:lpstr>
      <vt:lpstr>Photo Editor 照片</vt:lpstr>
      <vt:lpstr>公式</vt:lpstr>
      <vt:lpstr>Equation</vt:lpstr>
      <vt:lpstr>Bitmap Image</vt:lpstr>
      <vt:lpstr>   CMOS 门</vt:lpstr>
      <vt:lpstr>MOS管结构和符号</vt:lpstr>
      <vt:lpstr>晶体管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漏极开路门电路（OD门）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门级逻辑电路--非门</vt:lpstr>
      <vt:lpstr>逻辑值</vt:lpstr>
      <vt:lpstr>开关实现的逻辑运算</vt:lpstr>
      <vt:lpstr>门级逻辑电路 - 与非门</vt:lpstr>
      <vt:lpstr>门级逻辑电路</vt:lpstr>
      <vt:lpstr>门级逻辑电路 --或非门</vt:lpstr>
      <vt:lpstr>传输门</vt:lpstr>
      <vt:lpstr>门级逻辑电路--三态缓冲器</vt:lpstr>
      <vt:lpstr>门级逻辑电路--多路选择器</vt:lpstr>
      <vt:lpstr>CMOS门电路未使用输入端口的规定</vt:lpstr>
      <vt:lpstr>PowerPoint 演示文稿</vt:lpstr>
    </vt:vector>
  </TitlesOfParts>
  <Company>ZJU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LIU</dc:creator>
  <cp:lastModifiedBy>Liu Peng</cp:lastModifiedBy>
  <cp:revision>555</cp:revision>
  <cp:lastPrinted>2113-01-01T00:00:00Z</cp:lastPrinted>
  <dcterms:created xsi:type="dcterms:W3CDTF">2004-11-18T01:59:00Z</dcterms:created>
  <dcterms:modified xsi:type="dcterms:W3CDTF">2023-05-15T14:39:43Z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C88CD7AFA71543508AE9473975172E76_13</vt:lpwstr>
  </property>
  <property fmtid="{D5CDD505-2E9C-101B-9397-08002B2CF9AE}" pid="3" name="KSOProductBuildVer">
    <vt:lpwstr>2052-11.1.0.14309</vt:lpwstr>
  </property>
</Properties>
</file>